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396" r:id="rId2"/>
    <p:sldId id="397" r:id="rId3"/>
    <p:sldId id="398" r:id="rId4"/>
    <p:sldId id="399" r:id="rId5"/>
    <p:sldId id="401" r:id="rId6"/>
    <p:sldId id="349" r:id="rId7"/>
    <p:sldId id="377" r:id="rId8"/>
    <p:sldId id="368" r:id="rId9"/>
    <p:sldId id="376" r:id="rId10"/>
    <p:sldId id="400" r:id="rId11"/>
    <p:sldId id="304" r:id="rId12"/>
    <p:sldId id="378" r:id="rId13"/>
    <p:sldId id="403" r:id="rId14"/>
    <p:sldId id="379" r:id="rId15"/>
    <p:sldId id="380" r:id="rId16"/>
    <p:sldId id="381" r:id="rId17"/>
    <p:sldId id="382" r:id="rId18"/>
    <p:sldId id="383" r:id="rId19"/>
    <p:sldId id="384" r:id="rId20"/>
    <p:sldId id="404" r:id="rId21"/>
    <p:sldId id="385" r:id="rId22"/>
    <p:sldId id="388" r:id="rId23"/>
    <p:sldId id="387" r:id="rId24"/>
    <p:sldId id="392" r:id="rId25"/>
    <p:sldId id="405" r:id="rId26"/>
    <p:sldId id="389" r:id="rId27"/>
    <p:sldId id="406" r:id="rId28"/>
    <p:sldId id="390" r:id="rId29"/>
    <p:sldId id="391" r:id="rId30"/>
    <p:sldId id="407" r:id="rId31"/>
    <p:sldId id="393" r:id="rId32"/>
    <p:sldId id="394" r:id="rId33"/>
    <p:sldId id="410" r:id="rId34"/>
    <p:sldId id="395" r:id="rId35"/>
    <p:sldId id="411" r:id="rId36"/>
    <p:sldId id="408" r:id="rId37"/>
    <p:sldId id="409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D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8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1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3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1488017" y="188914"/>
            <a:ext cx="103632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185901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06C8348C-50F1-41F1-A110-87CA9FFC07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62EC2F05-1B9C-4989-A5F8-67F0188C23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E53C4F81-0275-459B-9DD5-444EF79F8A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07C0A-27C8-4295-9849-B77DA5D930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573055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95833" y="244475"/>
            <a:ext cx="2794000" cy="58816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1" y="244475"/>
            <a:ext cx="8183033" cy="58816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BE0A85AA-9D9A-4847-8669-FCA03554D9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09AC49FB-3FBD-4252-8543-6906B2F133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5CE19D07-A549-4D91-8AAD-B1E074E760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5E6F1-1A74-448F-B008-D2C670CFF3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951865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44476"/>
            <a:ext cx="11180233" cy="14319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7F427786-8849-4CBD-8709-66AC67E15E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86C7AA7C-F9BB-4D62-9A1E-8CE8BDB87E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58A71302-A435-4114-A526-92B12C79EC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5F02C-BB00-4C61-BB3A-CABDED535D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779627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4AC11B0A-4E48-45B6-B2B0-7BC0F2AEBB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E10874DB-89CA-4010-8D8A-B25D9BC3C2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4A9ECA19-3B6A-44FC-9B6E-7EF2AEE5B5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13638-BA1D-4D4A-86AD-EC1D16BE15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287481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C021B516-143B-4299-BC89-3CFA3626B7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AE9A3CFB-069E-4E87-8E9F-7A6C1AA3A1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06490150-5F26-4852-836B-F8A66C5E15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D1443-AA15-4FE0-9DA4-E2FA1978B7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539433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97AF1BA4-9AC0-4E3F-B514-B95F27D3AA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58285A6E-255D-47EA-A6A0-680E1255B6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137F75B4-A8E0-4C8B-A9DF-12EE2BA27B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14306-FA0B-4198-B8AB-D79998A446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761260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E311BA68-8970-431D-B2A6-1AC2B8065E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13B983A-7955-436B-A56F-91796F9577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6569CF28-24F6-472E-9EA5-5AE6AB421E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06CDB-EB15-470A-89B4-C56EF1769A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626259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2DBB83AE-1EE5-452D-8FE5-688DAAC68C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5F917FA6-95B4-447A-B70C-959DB471E5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C01EF42E-C909-4A60-95E8-487F465944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5947E-6279-4CDA-BAEA-91EAA85734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40263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1D0BDE91-DFD1-471F-8FAE-5E1B833E92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A228BB58-896B-40E5-A6C7-7773D27830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767C33AF-0886-4B64-B3E5-A0A3CDBB84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C889-B3ED-4960-88C6-4DBA952312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61089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182F822-A5B4-4767-B795-663A8E5978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EDBFD025-41EC-46CC-A16C-6432206A49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707453D1-64F0-4124-A8E8-A3AE887579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2791F-95B5-4144-9137-D5B8C06F80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0643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7346517F-71E6-42CC-88F5-7B40F5520A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63AA6C12-DF8B-4FD8-A227-D53E75F2A6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CC2D05DA-8004-4697-9E5A-28BE78315D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A1443-40D3-4C9F-A7FF-0EC48BB36E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766612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100000">
              <a:srgbClr val="D6AD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11" name="Rectangle 11">
            <a:extLst>
              <a:ext uri="{FF2B5EF4-FFF2-40B4-BE49-F238E27FC236}">
                <a16:creationId xmlns:a16="http://schemas.microsoft.com/office/drawing/2014/main" id="{BF9CCBA5-CBC3-449A-B44E-41C656BEAF5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17601" y="6245225"/>
            <a:ext cx="253576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2812" name="Rectangle 12">
            <a:extLst>
              <a:ext uri="{FF2B5EF4-FFF2-40B4-BE49-F238E27FC236}">
                <a16:creationId xmlns:a16="http://schemas.microsoft.com/office/drawing/2014/main" id="{302111DD-3D70-4573-8CB7-E04B9AD602E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2813" name="Rectangle 13">
            <a:extLst>
              <a:ext uri="{FF2B5EF4-FFF2-40B4-BE49-F238E27FC236}">
                <a16:creationId xmlns:a16="http://schemas.microsoft.com/office/drawing/2014/main" id="{D1D08EC3-516A-48F8-BAB1-644F0AF0872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49834" y="6245225"/>
            <a:ext cx="253576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47213F66-FCD0-4D49-9A59-32129245B3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332814" name="Rectangle 14">
            <a:extLst>
              <a:ext uri="{FF2B5EF4-FFF2-40B4-BE49-F238E27FC236}">
                <a16:creationId xmlns:a16="http://schemas.microsoft.com/office/drawing/2014/main" id="{F75E448A-961B-421B-8FFC-F1F943EBB3A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1" y="244476"/>
            <a:ext cx="11180233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1744615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vpr-ege.ru/images/ege/ege2022-ma-demo-kod.pdf" TargetMode="Externa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5C463DC-A434-4E74-A1FD-038EA3DE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8C889-B3ED-4960-88C6-4DBA95231265}" type="slidenum">
              <a:rPr lang="ru-RU" altLang="ru-RU" smtClean="0"/>
              <a:pPr>
                <a:defRPr/>
              </a:pPr>
              <a:t>1</a:t>
            </a:fld>
            <a:endParaRPr lang="ru-RU" alt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8573C7-2789-4678-AA70-8DCD86E9E4C6}"/>
              </a:ext>
            </a:extLst>
          </p:cNvPr>
          <p:cNvSpPr txBox="1"/>
          <p:nvPr/>
        </p:nvSpPr>
        <p:spPr>
          <a:xfrm>
            <a:off x="2139416" y="925822"/>
            <a:ext cx="837830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5400" b="1" i="0" u="none" strike="noStrike" kern="0" cap="none" spc="0" normalizeH="0" baseline="0" noProof="0" dirty="0">
                <a:ln>
                  <a:noFill/>
                </a:ln>
                <a:solidFill>
                  <a:srgbClr val="183883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         Математика</a:t>
            </a:r>
            <a:br>
              <a:rPr kumimoji="0" lang="ru-RU" sz="5400" b="1" i="0" u="none" strike="noStrike" kern="0" cap="none" spc="0" normalizeH="0" baseline="0" noProof="0" dirty="0">
                <a:ln>
                  <a:noFill/>
                </a:ln>
                <a:solidFill>
                  <a:srgbClr val="183883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r>
              <a:rPr kumimoji="0" lang="ru-RU" sz="5400" b="1" i="0" u="none" strike="noStrike" kern="0" cap="none" spc="0" normalizeH="0" baseline="0" noProof="0" dirty="0">
                <a:ln>
                  <a:noFill/>
                </a:ln>
                <a:solidFill>
                  <a:srgbClr val="183883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(профильный уровень)</a:t>
            </a:r>
            <a:br>
              <a:rPr kumimoji="0" lang="ru-RU" sz="5400" b="1" i="0" u="none" strike="noStrike" kern="0" cap="none" spc="0" normalizeH="0" baseline="0" noProof="0" dirty="0">
                <a:ln>
                  <a:noFill/>
                </a:ln>
                <a:solidFill>
                  <a:srgbClr val="183883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r>
              <a:rPr kumimoji="0" lang="ru-RU" sz="5400" b="1" i="0" u="none" strike="noStrike" kern="0" cap="none" spc="0" normalizeH="0" baseline="0" noProof="0" dirty="0">
                <a:ln>
                  <a:noFill/>
                </a:ln>
                <a:solidFill>
                  <a:srgbClr val="183883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            задание 9</a:t>
            </a:r>
            <a:br>
              <a:rPr kumimoji="0" lang="ru-RU" sz="5400" b="1" i="0" u="none" strike="noStrike" kern="0" cap="none" spc="0" normalizeH="0" baseline="0" noProof="0" dirty="0">
                <a:ln>
                  <a:noFill/>
                </a:ln>
                <a:solidFill>
                  <a:srgbClr val="183883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r>
              <a:rPr kumimoji="0" lang="ru-RU" sz="5400" b="1" i="0" u="none" strike="noStrike" kern="0" cap="none" spc="0" normalizeH="0" baseline="0" noProof="0" dirty="0">
                <a:ln>
                  <a:noFill/>
                </a:ln>
                <a:solidFill>
                  <a:srgbClr val="183883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            </a:t>
            </a:r>
            <a:r>
              <a:rPr kumimoji="0" lang="ru-RU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ЕГЭ-2022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583B5-A5D3-46BE-B378-C2608E306D51}"/>
              </a:ext>
            </a:extLst>
          </p:cNvPr>
          <p:cNvSpPr txBox="1"/>
          <p:nvPr/>
        </p:nvSpPr>
        <p:spPr>
          <a:xfrm>
            <a:off x="8138070" y="4528573"/>
            <a:ext cx="36908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Попова Елена Юрьевна,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учитель математики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МАОУ СОШ № 5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города Тюмени</a:t>
            </a:r>
          </a:p>
        </p:txBody>
      </p:sp>
    </p:spTree>
    <p:extLst>
      <p:ext uri="{BB962C8B-B14F-4D97-AF65-F5344CB8AC3E}">
        <p14:creationId xmlns:p14="http://schemas.microsoft.com/office/powerpoint/2010/main" val="231408746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3">
            <a:extLst>
              <a:ext uri="{FF2B5EF4-FFF2-40B4-BE49-F238E27FC236}">
                <a16:creationId xmlns:a16="http://schemas.microsoft.com/office/drawing/2014/main" id="{8AB3627D-9923-4235-930A-FD84539AE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8ECC84-6C4A-47E4-BDE8-D30FE28536E6}" type="slidenum">
              <a:rPr lang="ru-RU" alt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6387" name="Text Box 4">
            <a:extLst>
              <a:ext uri="{FF2B5EF4-FFF2-40B4-BE49-F238E27FC236}">
                <a16:creationId xmlns:a16="http://schemas.microsoft.com/office/drawing/2014/main" id="{B1ED7926-7BAE-4BF8-8456-091984304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1916113"/>
            <a:ext cx="30241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6388" name="Rectangle 14">
            <a:extLst>
              <a:ext uri="{FF2B5EF4-FFF2-40B4-BE49-F238E27FC236}">
                <a16:creationId xmlns:a16="http://schemas.microsoft.com/office/drawing/2014/main" id="{75357E2B-6EA8-48BC-9103-333F5CA71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15384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16389" name="Рисунок 1">
            <a:extLst>
              <a:ext uri="{FF2B5EF4-FFF2-40B4-BE49-F238E27FC236}">
                <a16:creationId xmlns:a16="http://schemas.microsoft.com/office/drawing/2014/main" id="{890BB013-7CF9-4D85-AA96-23C1D6EAF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5901" r="12199" b="3796"/>
          <a:stretch>
            <a:fillRect/>
          </a:stretch>
        </p:blipFill>
        <p:spPr bwMode="auto">
          <a:xfrm>
            <a:off x="4151314" y="241301"/>
            <a:ext cx="6408737" cy="61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4" name="Line 24">
            <a:extLst>
              <a:ext uri="{FF2B5EF4-FFF2-40B4-BE49-F238E27FC236}">
                <a16:creationId xmlns:a16="http://schemas.microsoft.com/office/drawing/2014/main" id="{0D729F6D-8C4F-4333-BFEF-34EECD092B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56139" y="1020764"/>
            <a:ext cx="4795837" cy="4784725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19862" name="Line 22">
            <a:extLst>
              <a:ext uri="{FF2B5EF4-FFF2-40B4-BE49-F238E27FC236}">
                <a16:creationId xmlns:a16="http://schemas.microsoft.com/office/drawing/2014/main" id="{7020B31D-7DE2-4090-B3EF-21043DDD6D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2039" y="422276"/>
            <a:ext cx="2808287" cy="4086225"/>
          </a:xfrm>
          <a:prstGeom prst="line">
            <a:avLst/>
          </a:prstGeom>
          <a:noFill/>
          <a:ln w="38100">
            <a:solidFill>
              <a:srgbClr val="66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392" name="Овал 2">
            <a:extLst>
              <a:ext uri="{FF2B5EF4-FFF2-40B4-BE49-F238E27FC236}">
                <a16:creationId xmlns:a16="http://schemas.microsoft.com/office/drawing/2014/main" id="{C2746C33-994E-42C7-92B9-049D55CEF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664" y="2997201"/>
            <a:ext cx="142875" cy="144463"/>
          </a:xfrm>
          <a:prstGeom prst="ellipse">
            <a:avLst/>
          </a:prstGeom>
          <a:solidFill>
            <a:srgbClr val="C0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6393" name="Овал 15">
            <a:extLst>
              <a:ext uri="{FF2B5EF4-FFF2-40B4-BE49-F238E27FC236}">
                <a16:creationId xmlns:a16="http://schemas.microsoft.com/office/drawing/2014/main" id="{B04B79AC-1997-4C83-8060-7FC58918E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6" y="1844676"/>
            <a:ext cx="142875" cy="142875"/>
          </a:xfrm>
          <a:prstGeom prst="ellipse">
            <a:avLst/>
          </a:prstGeom>
          <a:solidFill>
            <a:srgbClr val="C0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16394" name="Рисунок 3">
            <a:extLst>
              <a:ext uri="{FF2B5EF4-FFF2-40B4-BE49-F238E27FC236}">
                <a16:creationId xmlns:a16="http://schemas.microsoft.com/office/drawing/2014/main" id="{7D619488-B19A-416D-943B-7E7CC09F1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3360738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Рисунок 4">
            <a:extLst>
              <a:ext uri="{FF2B5EF4-FFF2-40B4-BE49-F238E27FC236}">
                <a16:creationId xmlns:a16="http://schemas.microsoft.com/office/drawing/2014/main" id="{4258E863-C52E-4D3A-A227-288106915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298165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6" name="TextBox 5">
            <a:extLst>
              <a:ext uri="{FF2B5EF4-FFF2-40B4-BE49-F238E27FC236}">
                <a16:creationId xmlns:a16="http://schemas.microsoft.com/office/drawing/2014/main" id="{3C057D0B-B7BA-404B-9FD5-E7AD1FF80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4" y="549276"/>
            <a:ext cx="3327398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solidFill>
                  <a:srgbClr val="000000"/>
                </a:solidFill>
              </a:rPr>
              <a:t>Найдите абсциссу точки пересечения графиков линейных функций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solidFill>
                <a:srgbClr val="000000"/>
              </a:solidFill>
            </a:endParaRPr>
          </a:p>
        </p:txBody>
      </p:sp>
      <p:graphicFrame>
        <p:nvGraphicFramePr>
          <p:cNvPr id="20" name="Object 8">
            <a:extLst>
              <a:ext uri="{FF2B5EF4-FFF2-40B4-BE49-F238E27FC236}">
                <a16:creationId xmlns:a16="http://schemas.microsoft.com/office/drawing/2014/main" id="{A7BF5AFF-86A0-4DB5-96BA-26860E6FFC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3146337"/>
              </p:ext>
            </p:extLst>
          </p:nvPr>
        </p:nvGraphicFramePr>
        <p:xfrm>
          <a:off x="842966" y="1627982"/>
          <a:ext cx="2227262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Формула" r:id="rId5" imgW="634725" imgH="203112" progId="Equation.3">
                  <p:embed/>
                </p:oleObj>
              </mc:Choice>
              <mc:Fallback>
                <p:oleObj name="Формула" r:id="rId5" imgW="634725" imgH="203112" progId="Equation.3">
                  <p:embed/>
                  <p:pic>
                    <p:nvPicPr>
                      <p:cNvPr id="20" name="Object 8">
                        <a:extLst>
                          <a:ext uri="{FF2B5EF4-FFF2-40B4-BE49-F238E27FC236}">
                            <a16:creationId xmlns:a16="http://schemas.microsoft.com/office/drawing/2014/main" id="{A7BF5AFF-86A0-4DB5-96BA-26860E6FFC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966" y="1627982"/>
                        <a:ext cx="2227262" cy="719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01" name="TextBox 6">
            <a:extLst>
              <a:ext uri="{FF2B5EF4-FFF2-40B4-BE49-F238E27FC236}">
                <a16:creationId xmlns:a16="http://schemas.microsoft.com/office/drawing/2014/main" id="{DCA46C42-D4EF-41DD-B138-FA50DAD34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5100" y="1743075"/>
            <a:ext cx="425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6402" name="TextBox 20">
            <a:extLst>
              <a:ext uri="{FF2B5EF4-FFF2-40B4-BE49-F238E27FC236}">
                <a16:creationId xmlns:a16="http://schemas.microsoft.com/office/drawing/2014/main" id="{D716E98E-5A22-49EA-9BDF-EADE0A913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650875"/>
            <a:ext cx="425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52321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9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9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9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98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98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98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98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98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98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98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98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19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3">
            <a:extLst>
              <a:ext uri="{FF2B5EF4-FFF2-40B4-BE49-F238E27FC236}">
                <a16:creationId xmlns:a16="http://schemas.microsoft.com/office/drawing/2014/main" id="{8AB3627D-9923-4235-930A-FD84539AE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8ECC84-6C4A-47E4-BDE8-D30FE28536E6}" type="slidenum">
              <a:rPr lang="ru-RU" alt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6387" name="Text Box 4">
            <a:extLst>
              <a:ext uri="{FF2B5EF4-FFF2-40B4-BE49-F238E27FC236}">
                <a16:creationId xmlns:a16="http://schemas.microsoft.com/office/drawing/2014/main" id="{B1ED7926-7BAE-4BF8-8456-091984304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1916113"/>
            <a:ext cx="30241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6388" name="Rectangle 14">
            <a:extLst>
              <a:ext uri="{FF2B5EF4-FFF2-40B4-BE49-F238E27FC236}">
                <a16:creationId xmlns:a16="http://schemas.microsoft.com/office/drawing/2014/main" id="{75357E2B-6EA8-48BC-9103-333F5CA71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15384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6396" name="TextBox 5">
            <a:extLst>
              <a:ext uri="{FF2B5EF4-FFF2-40B4-BE49-F238E27FC236}">
                <a16:creationId xmlns:a16="http://schemas.microsoft.com/office/drawing/2014/main" id="{3C057D0B-B7BA-404B-9FD5-E7AD1FF80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317" y="210624"/>
            <a:ext cx="649506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solidFill>
                  <a:srgbClr val="000000"/>
                </a:solidFill>
              </a:rPr>
              <a:t>Найдите абсциссу точки пересечения графиков линейных функций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30D102-41DD-4BC1-9907-A8ED8F7EEF07}"/>
              </a:ext>
            </a:extLst>
          </p:cNvPr>
          <p:cNvSpPr txBox="1"/>
          <p:nvPr/>
        </p:nvSpPr>
        <p:spPr>
          <a:xfrm>
            <a:off x="272982" y="908119"/>
            <a:ext cx="818118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Найдем уравнения данных прямых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2F898579-BFE3-412E-A927-8264DD24F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80881"/>
            <a:ext cx="8249213" cy="53296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indent="158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58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прямая проходит через точки (−1; 0) и (0; 1), следовательно</a:t>
            </a:r>
          </a:p>
          <a:p>
            <a:pPr marL="0" marR="0" lvl="0" indent="158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Значит, уравнение второй прямой — </a:t>
            </a:r>
            <a:r>
              <a:rPr lang="ru-RU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y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 = </a:t>
            </a:r>
            <a:r>
              <a:rPr lang="ru-RU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x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 + 1.</a:t>
            </a:r>
            <a:b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Первая  прямая проходит через точки (−4; 1) и (−2; 4), следовательно,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u="none" strike="noStrike" cap="none" normalizeH="0" baseline="0" dirty="0">
              <a:ln>
                <a:noFill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u="none" strike="noStrike" cap="none" normalizeH="0" baseline="0" dirty="0">
              <a:ln>
                <a:noFill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Значит, уравнение первой прямой —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u="none" strike="noStrike" cap="none" normalizeH="0" baseline="0" dirty="0">
              <a:ln>
                <a:noFill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Теперь найдём абсциссу точки пересечения графиков: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58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C1000F7-FF09-49ED-90D2-AB4779B8E4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05" t="43851" r="33724" b="47844"/>
          <a:stretch/>
        </p:blipFill>
        <p:spPr>
          <a:xfrm>
            <a:off x="2249783" y="1670275"/>
            <a:ext cx="2766718" cy="9385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3DA16DD-69AA-4EB1-93B3-1873D60139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78" t="19217" r="20777" b="16894"/>
          <a:stretch/>
        </p:blipFill>
        <p:spPr>
          <a:xfrm>
            <a:off x="8454168" y="136525"/>
            <a:ext cx="3615749" cy="352668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D309860-8548-4694-ACA4-89F4ADE50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06" t="57590" r="29049" b="31820"/>
          <a:stretch/>
        </p:blipFill>
        <p:spPr>
          <a:xfrm>
            <a:off x="1033145" y="3296878"/>
            <a:ext cx="4231312" cy="11539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8895B92-8471-4451-ABCC-ED5CB9949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16" t="67756" r="45859" b="26354"/>
          <a:stretch/>
        </p:blipFill>
        <p:spPr>
          <a:xfrm>
            <a:off x="4127853" y="4416983"/>
            <a:ext cx="1515151" cy="7045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725CB3-D6C2-4B4D-A1F7-8E3803936E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08" t="75868" r="31233" b="17188"/>
          <a:stretch/>
        </p:blipFill>
        <p:spPr>
          <a:xfrm>
            <a:off x="1992314" y="5701378"/>
            <a:ext cx="4005537" cy="829654"/>
          </a:xfrm>
          <a:prstGeom prst="rect">
            <a:avLst/>
          </a:prstGeom>
        </p:spPr>
      </p:pic>
      <p:grpSp>
        <p:nvGrpSpPr>
          <p:cNvPr id="38" name="Group 201">
            <a:extLst>
              <a:ext uri="{FF2B5EF4-FFF2-40B4-BE49-F238E27FC236}">
                <a16:creationId xmlns:a16="http://schemas.microsoft.com/office/drawing/2014/main" id="{A128303A-FC68-4733-8C64-5BF51E7BCE67}"/>
              </a:ext>
            </a:extLst>
          </p:cNvPr>
          <p:cNvGrpSpPr>
            <a:grpSpLocks/>
          </p:cNvGrpSpPr>
          <p:nvPr/>
        </p:nvGrpSpPr>
        <p:grpSpPr bwMode="auto">
          <a:xfrm>
            <a:off x="8363742" y="5657781"/>
            <a:ext cx="3671888" cy="584200"/>
            <a:chOff x="3024" y="1436"/>
            <a:chExt cx="2313" cy="368"/>
          </a:xfrm>
        </p:grpSpPr>
        <p:grpSp>
          <p:nvGrpSpPr>
            <p:cNvPr id="39" name="Group 202">
              <a:extLst>
                <a:ext uri="{FF2B5EF4-FFF2-40B4-BE49-F238E27FC236}">
                  <a16:creationId xmlns:a16="http://schemas.microsoft.com/office/drawing/2014/main" id="{EFD76558-F929-4F06-BB71-6699EEF3AA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0" y="1512"/>
              <a:ext cx="579" cy="236"/>
              <a:chOff x="1849" y="2478"/>
              <a:chExt cx="657" cy="374"/>
            </a:xfrm>
          </p:grpSpPr>
          <p:sp>
            <p:nvSpPr>
              <p:cNvPr id="52" name="Text Box 203">
                <a:extLst>
                  <a:ext uri="{FF2B5EF4-FFF2-40B4-BE49-F238E27FC236}">
                    <a16:creationId xmlns:a16="http://schemas.microsoft.com/office/drawing/2014/main" id="{1BDD5642-2F70-47AB-A7A5-CBB31DD47F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8" y="2491"/>
                <a:ext cx="274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53" name="Text Box 204">
                <a:extLst>
                  <a:ext uri="{FF2B5EF4-FFF2-40B4-BE49-F238E27FC236}">
                    <a16:creationId xmlns:a16="http://schemas.microsoft.com/office/drawing/2014/main" id="{EB316743-7A67-41E6-BAF5-24316D3E48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3" y="2478"/>
                <a:ext cx="183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х</a:t>
                </a:r>
              </a:p>
            </p:txBody>
          </p:sp>
          <p:sp>
            <p:nvSpPr>
              <p:cNvPr id="54" name="Text Box 205">
                <a:extLst>
                  <a:ext uri="{FF2B5EF4-FFF2-40B4-BE49-F238E27FC236}">
                    <a16:creationId xmlns:a16="http://schemas.microsoft.com/office/drawing/2014/main" id="{248FCE58-F7CC-4941-B454-DA5E5A2FF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9" y="2606"/>
                <a:ext cx="272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55" name="Text Box 206">
                <a:extLst>
                  <a:ext uri="{FF2B5EF4-FFF2-40B4-BE49-F238E27FC236}">
                    <a16:creationId xmlns:a16="http://schemas.microsoft.com/office/drawing/2014/main" id="{E3C3081B-AA2D-4673-936A-C6C73BF4B2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8" y="2608"/>
                <a:ext cx="175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56" name="Text Box 207">
                <a:extLst>
                  <a:ext uri="{FF2B5EF4-FFF2-40B4-BE49-F238E27FC236}">
                    <a16:creationId xmlns:a16="http://schemas.microsoft.com/office/drawing/2014/main" id="{F5BE4659-BA68-49F1-8B90-C3036E71C2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24" y="2592"/>
                <a:ext cx="182" cy="2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х</a:t>
                </a:r>
              </a:p>
            </p:txBody>
          </p:sp>
        </p:grpSp>
        <p:sp>
          <p:nvSpPr>
            <p:cNvPr id="40" name="Rectangle 208">
              <a:extLst>
                <a:ext uri="{FF2B5EF4-FFF2-40B4-BE49-F238E27FC236}">
                  <a16:creationId xmlns:a16="http://schemas.microsoft.com/office/drawing/2014/main" id="{BD38A190-2F41-4C58-8964-D994B2F80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455"/>
              <a:ext cx="2313" cy="342"/>
            </a:xfrm>
            <a:prstGeom prst="rect">
              <a:avLst/>
            </a:prstGeom>
            <a:solidFill>
              <a:srgbClr val="FFCCCC"/>
            </a:solidFill>
            <a:ln w="28575">
              <a:solidFill>
                <a:srgbClr val="FF99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1" name="AutoShape 209">
              <a:extLst>
                <a:ext uri="{FF2B5EF4-FFF2-40B4-BE49-F238E27FC236}">
                  <a16:creationId xmlns:a16="http://schemas.microsoft.com/office/drawing/2014/main" id="{DD08C38D-DB8E-43AF-9869-322F55B2B5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4" y="1483"/>
              <a:ext cx="519" cy="287"/>
            </a:xfrm>
            <a:prstGeom prst="bevel">
              <a:avLst>
                <a:gd name="adj" fmla="val 12500"/>
              </a:avLst>
            </a:prstGeom>
            <a:solidFill>
              <a:srgbClr val="FF99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2" name="Text Box 210">
              <a:extLst>
                <a:ext uri="{FF2B5EF4-FFF2-40B4-BE49-F238E27FC236}">
                  <a16:creationId xmlns:a16="http://schemas.microsoft.com/office/drawing/2014/main" id="{C0446578-B1E4-4956-8323-E84AE59008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2" y="1466"/>
              <a:ext cx="48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В 9</a:t>
              </a:r>
            </a:p>
          </p:txBody>
        </p:sp>
        <p:sp>
          <p:nvSpPr>
            <p:cNvPr id="43" name="Rectangle 211">
              <a:extLst>
                <a:ext uri="{FF2B5EF4-FFF2-40B4-BE49-F238E27FC236}">
                  <a16:creationId xmlns:a16="http://schemas.microsoft.com/office/drawing/2014/main" id="{53C5AF7C-E34F-434B-BED0-F0C2F916D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2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4" name="Rectangle 212">
              <a:extLst>
                <a:ext uri="{FF2B5EF4-FFF2-40B4-BE49-F238E27FC236}">
                  <a16:creationId xmlns:a16="http://schemas.microsoft.com/office/drawing/2014/main" id="{E3B87215-CB37-4181-B66C-4EF0924FD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5" name="Rectangle 213">
              <a:extLst>
                <a:ext uri="{FF2B5EF4-FFF2-40B4-BE49-F238E27FC236}">
                  <a16:creationId xmlns:a16="http://schemas.microsoft.com/office/drawing/2014/main" id="{B1191389-9BC7-4798-8114-4EDDBD566D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214">
              <a:extLst>
                <a:ext uri="{FF2B5EF4-FFF2-40B4-BE49-F238E27FC236}">
                  <a16:creationId xmlns:a16="http://schemas.microsoft.com/office/drawing/2014/main" id="{CA5FFFA6-D7DC-485A-8CF2-965EA340D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7" name="Rectangle 215">
              <a:extLst>
                <a:ext uri="{FF2B5EF4-FFF2-40B4-BE49-F238E27FC236}">
                  <a16:creationId xmlns:a16="http://schemas.microsoft.com/office/drawing/2014/main" id="{F1062B44-8621-416F-9287-167812982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8" y="1483"/>
              <a:ext cx="240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8" name="Rectangle 216">
              <a:extLst>
                <a:ext uri="{FF2B5EF4-FFF2-40B4-BE49-F238E27FC236}">
                  <a16:creationId xmlns:a16="http://schemas.microsoft.com/office/drawing/2014/main" id="{64F6CCB4-C28E-42A6-9AC9-F5DEC4B01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8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9" name="Text Box 217">
              <a:extLst>
                <a:ext uri="{FF2B5EF4-FFF2-40B4-BE49-F238E27FC236}">
                  <a16:creationId xmlns:a16="http://schemas.microsoft.com/office/drawing/2014/main" id="{F76375DB-931C-447F-81FB-7604AA7BD3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1436"/>
              <a:ext cx="30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 Box 218">
              <a:extLst>
                <a:ext uri="{FF2B5EF4-FFF2-40B4-BE49-F238E27FC236}">
                  <a16:creationId xmlns:a16="http://schemas.microsoft.com/office/drawing/2014/main" id="{DD50DB55-E8B9-4915-87C8-386874836B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0" y="1439"/>
              <a:ext cx="30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 Box 219">
              <a:extLst>
                <a:ext uri="{FF2B5EF4-FFF2-40B4-BE49-F238E27FC236}">
                  <a16:creationId xmlns:a16="http://schemas.microsoft.com/office/drawing/2014/main" id="{B6636814-FD6D-449E-975B-E47DF68F01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3" y="1436"/>
              <a:ext cx="902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-  1  2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3">
            <a:extLst>
              <a:ext uri="{FF2B5EF4-FFF2-40B4-BE49-F238E27FC236}">
                <a16:creationId xmlns:a16="http://schemas.microsoft.com/office/drawing/2014/main" id="{8AB3627D-9923-4235-930A-FD84539AE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8ECC84-6C4A-47E4-BDE8-D30FE28536E6}" type="slidenum">
              <a:rPr lang="ru-RU" alt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6387" name="Text Box 4">
            <a:extLst>
              <a:ext uri="{FF2B5EF4-FFF2-40B4-BE49-F238E27FC236}">
                <a16:creationId xmlns:a16="http://schemas.microsoft.com/office/drawing/2014/main" id="{B1ED7926-7BAE-4BF8-8456-091984304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1916113"/>
            <a:ext cx="30241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6388" name="Rectangle 14">
            <a:extLst>
              <a:ext uri="{FF2B5EF4-FFF2-40B4-BE49-F238E27FC236}">
                <a16:creationId xmlns:a16="http://schemas.microsoft.com/office/drawing/2014/main" id="{75357E2B-6EA8-48BC-9103-333F5CA71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15384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16389" name="Рисунок 1">
            <a:extLst>
              <a:ext uri="{FF2B5EF4-FFF2-40B4-BE49-F238E27FC236}">
                <a16:creationId xmlns:a16="http://schemas.microsoft.com/office/drawing/2014/main" id="{890BB013-7CF9-4D85-AA96-23C1D6EAF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5901" r="12199" b="3796"/>
          <a:stretch>
            <a:fillRect/>
          </a:stretch>
        </p:blipFill>
        <p:spPr bwMode="auto">
          <a:xfrm>
            <a:off x="4151314" y="241301"/>
            <a:ext cx="6408737" cy="61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4" name="Line 24">
            <a:extLst>
              <a:ext uri="{FF2B5EF4-FFF2-40B4-BE49-F238E27FC236}">
                <a16:creationId xmlns:a16="http://schemas.microsoft.com/office/drawing/2014/main" id="{0D729F6D-8C4F-4333-BFEF-34EECD092B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56139" y="1020764"/>
            <a:ext cx="4795837" cy="4784725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19862" name="Line 22">
            <a:extLst>
              <a:ext uri="{FF2B5EF4-FFF2-40B4-BE49-F238E27FC236}">
                <a16:creationId xmlns:a16="http://schemas.microsoft.com/office/drawing/2014/main" id="{7020B31D-7DE2-4090-B3EF-21043DDD6D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2039" y="422276"/>
            <a:ext cx="2808287" cy="4086225"/>
          </a:xfrm>
          <a:prstGeom prst="line">
            <a:avLst/>
          </a:prstGeom>
          <a:noFill/>
          <a:ln w="38100">
            <a:solidFill>
              <a:srgbClr val="66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392" name="Овал 2">
            <a:extLst>
              <a:ext uri="{FF2B5EF4-FFF2-40B4-BE49-F238E27FC236}">
                <a16:creationId xmlns:a16="http://schemas.microsoft.com/office/drawing/2014/main" id="{C2746C33-994E-42C7-92B9-049D55CEF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664" y="2997201"/>
            <a:ext cx="142875" cy="144463"/>
          </a:xfrm>
          <a:prstGeom prst="ellipse">
            <a:avLst/>
          </a:prstGeom>
          <a:solidFill>
            <a:srgbClr val="C0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6393" name="Овал 15">
            <a:extLst>
              <a:ext uri="{FF2B5EF4-FFF2-40B4-BE49-F238E27FC236}">
                <a16:creationId xmlns:a16="http://schemas.microsoft.com/office/drawing/2014/main" id="{B04B79AC-1997-4C83-8060-7FC58918E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6" y="1844676"/>
            <a:ext cx="142875" cy="142875"/>
          </a:xfrm>
          <a:prstGeom prst="ellipse">
            <a:avLst/>
          </a:prstGeom>
          <a:solidFill>
            <a:srgbClr val="C0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16394" name="Рисунок 3">
            <a:extLst>
              <a:ext uri="{FF2B5EF4-FFF2-40B4-BE49-F238E27FC236}">
                <a16:creationId xmlns:a16="http://schemas.microsoft.com/office/drawing/2014/main" id="{7D619488-B19A-416D-943B-7E7CC09F1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3360738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Рисунок 4">
            <a:extLst>
              <a:ext uri="{FF2B5EF4-FFF2-40B4-BE49-F238E27FC236}">
                <a16:creationId xmlns:a16="http://schemas.microsoft.com/office/drawing/2014/main" id="{4258E863-C52E-4D3A-A227-288106915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0" y="3011488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6" name="TextBox 5">
            <a:extLst>
              <a:ext uri="{FF2B5EF4-FFF2-40B4-BE49-F238E27FC236}">
                <a16:creationId xmlns:a16="http://schemas.microsoft.com/office/drawing/2014/main" id="{3C057D0B-B7BA-404B-9FD5-E7AD1FF80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549276"/>
            <a:ext cx="1951037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Найдите абсциссу точки пересечения графиков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20" name="Object 8">
            <a:extLst>
              <a:ext uri="{FF2B5EF4-FFF2-40B4-BE49-F238E27FC236}">
                <a16:creationId xmlns:a16="http://schemas.microsoft.com/office/drawing/2014/main" id="{A7BF5AFF-86A0-4DB5-96BA-26860E6FFC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17688" y="1743075"/>
          <a:ext cx="2227262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Формула" r:id="rId5" imgW="634725" imgH="203112" progId="Equation.3">
                  <p:embed/>
                </p:oleObj>
              </mc:Choice>
              <mc:Fallback>
                <p:oleObj name="Формула" r:id="rId5" imgW="634725" imgH="203112" progId="Equation.3">
                  <p:embed/>
                  <p:pic>
                    <p:nvPicPr>
                      <p:cNvPr id="20" name="Object 8">
                        <a:extLst>
                          <a:ext uri="{FF2B5EF4-FFF2-40B4-BE49-F238E27FC236}">
                            <a16:creationId xmlns:a16="http://schemas.microsoft.com/office/drawing/2014/main" id="{A7BF5AFF-86A0-4DB5-96BA-26860E6FFC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7688" y="1743075"/>
                        <a:ext cx="2227262" cy="719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B78038E-342E-4100-996A-77E427C07692}"/>
              </a:ext>
            </a:extLst>
          </p:cNvPr>
          <p:cNvSpPr txBox="1"/>
          <p:nvPr/>
        </p:nvSpPr>
        <p:spPr>
          <a:xfrm>
            <a:off x="674703" y="2840039"/>
            <a:ext cx="3189272" cy="286232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Прямая (1)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у= х + 1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Прямая (2)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К= 3 : 2 = 1,5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В = 7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 у = 1,5х + 7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х + 1= 1,5х + 7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141D4B4-35D3-4D6E-A93C-53B21CE34A27}"/>
              </a:ext>
            </a:extLst>
          </p:cNvPr>
          <p:cNvCxnSpPr/>
          <p:nvPr/>
        </p:nvCxnSpPr>
        <p:spPr bwMode="auto">
          <a:xfrm flipV="1">
            <a:off x="5951538" y="3051176"/>
            <a:ext cx="677862" cy="17463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4AA5777B-6E45-4066-A0B8-356BFE12D049}"/>
              </a:ext>
            </a:extLst>
          </p:cNvPr>
          <p:cNvCxnSpPr>
            <a:cxnSpLocks/>
            <a:endCxn id="16393" idx="4"/>
          </p:cNvCxnSpPr>
          <p:nvPr/>
        </p:nvCxnSpPr>
        <p:spPr bwMode="auto">
          <a:xfrm flipV="1">
            <a:off x="6629401" y="1987550"/>
            <a:ext cx="42863" cy="1055688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401" name="TextBox 6">
            <a:extLst>
              <a:ext uri="{FF2B5EF4-FFF2-40B4-BE49-F238E27FC236}">
                <a16:creationId xmlns:a16="http://schemas.microsoft.com/office/drawing/2014/main" id="{DCA46C42-D4EF-41DD-B138-FA50DAD34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5100" y="1743075"/>
            <a:ext cx="425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6402" name="TextBox 20">
            <a:extLst>
              <a:ext uri="{FF2B5EF4-FFF2-40B4-BE49-F238E27FC236}">
                <a16:creationId xmlns:a16="http://schemas.microsoft.com/office/drawing/2014/main" id="{D716E98E-5A22-49EA-9BDF-EADE0A913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650875"/>
            <a:ext cx="425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74617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9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9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9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98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98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98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98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98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98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98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98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19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0405740-EFEF-421D-B2BD-C073BBAA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8C889-B3ED-4960-88C6-4DBA95231265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F6FD0927-C2FE-4C3C-B2A4-DA3830C20148}"/>
              </a:ext>
            </a:extLst>
          </p:cNvPr>
          <p:cNvSpPr txBox="1">
            <a:spLocks/>
          </p:cNvSpPr>
          <p:nvPr/>
        </p:nvSpPr>
        <p:spPr>
          <a:xfrm>
            <a:off x="517546" y="2169512"/>
            <a:ext cx="11156907" cy="982060"/>
          </a:xfrm>
          <a:prstGeom prst="rect">
            <a:avLst/>
          </a:prstGeom>
          <a:solidFill>
            <a:srgbClr val="3FD9E1"/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pPr algn="ctr"/>
            <a:r>
              <a:rPr lang="ru-RU" sz="4000" kern="0" dirty="0"/>
              <a:t>Квадратичная функция, её график</a:t>
            </a:r>
          </a:p>
          <a:p>
            <a:pPr algn="ctr"/>
            <a:endParaRPr lang="ru-RU" sz="4000" kern="0" dirty="0"/>
          </a:p>
        </p:txBody>
      </p:sp>
    </p:spTree>
    <p:extLst>
      <p:ext uri="{BB962C8B-B14F-4D97-AF65-F5344CB8AC3E}">
        <p14:creationId xmlns:p14="http://schemas.microsoft.com/office/powerpoint/2010/main" val="368345567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F0ECBD4-3A68-4CF0-B157-BB8E724D1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8C889-B3ED-4960-88C6-4DBA95231265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231DCC-32DF-45A7-B999-71AB5080A7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81" t="19908" r="32256" b="46149"/>
          <a:stretch/>
        </p:blipFill>
        <p:spPr>
          <a:xfrm>
            <a:off x="6987219" y="399494"/>
            <a:ext cx="4580385" cy="38085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47F2D7-200A-4507-91D1-ED1DA3123549}"/>
              </a:ext>
            </a:extLst>
          </p:cNvPr>
          <p:cNvSpPr txBox="1"/>
          <p:nvPr/>
        </p:nvSpPr>
        <p:spPr>
          <a:xfrm>
            <a:off x="463858" y="195976"/>
            <a:ext cx="6094520" cy="6783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Найти значение функции 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 - 12), если 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)=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ax</a:t>
            </a:r>
            <a:r>
              <a:rPr lang="ru-RU" sz="2000" baseline="30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bx</a:t>
            </a: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способ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4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А(-4;-3), В(-3;-2), С(-2;1)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16а – 4в + с =-3  (*)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4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9а – 3в + с = -2   (**)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4а – 2в + с = 1     (***)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4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Вычтем из уравнения (*) уравнение (***) и вычтем из уравнения (**) уравнение (***), получим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12а – 2в = - 4       6а – в = - 2  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4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5а – в = - 3            5а – в = - 3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= 1   </a:t>
            </a:r>
            <a:r>
              <a:rPr lang="ru-RU" sz="2000" dirty="0">
                <a:solidFill>
                  <a:schemeClr val="accent4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= 8   </a:t>
            </a: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= 13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4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Имеем 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)=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sz="2000" baseline="30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+ 8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+ 13, т.е. по условию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 - 12) = 144 – 96 + 13 = 61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chemeClr val="accent4">
                  <a:lumMod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chemeClr val="accent4">
                  <a:lumMod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chemeClr val="accent4">
                  <a:lumMod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7FA76E0A-835F-4DFF-B6E0-F947B27199BB}"/>
              </a:ext>
            </a:extLst>
          </p:cNvPr>
          <p:cNvSpPr/>
          <p:nvPr/>
        </p:nvSpPr>
        <p:spPr bwMode="auto">
          <a:xfrm>
            <a:off x="7546019" y="3719744"/>
            <a:ext cx="106532" cy="12428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6D215BBB-612F-43A4-B426-C871F03F7515}"/>
              </a:ext>
            </a:extLst>
          </p:cNvPr>
          <p:cNvSpPr/>
          <p:nvPr/>
        </p:nvSpPr>
        <p:spPr bwMode="auto">
          <a:xfrm>
            <a:off x="7920361" y="3366856"/>
            <a:ext cx="106532" cy="12428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12F14F98-7179-480E-8D8F-C29D0ED3FF1B}"/>
              </a:ext>
            </a:extLst>
          </p:cNvPr>
          <p:cNvSpPr/>
          <p:nvPr/>
        </p:nvSpPr>
        <p:spPr bwMode="auto">
          <a:xfrm>
            <a:off x="8319856" y="2179468"/>
            <a:ext cx="106532" cy="12428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2F395F-8209-42D1-BD36-51E41E9F4AD5}"/>
              </a:ext>
            </a:extLst>
          </p:cNvPr>
          <p:cNvSpPr txBox="1"/>
          <p:nvPr/>
        </p:nvSpPr>
        <p:spPr>
          <a:xfrm>
            <a:off x="7350711" y="3959441"/>
            <a:ext cx="30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BD0D04-E6D2-4792-906D-107EAD7E7A31}"/>
              </a:ext>
            </a:extLst>
          </p:cNvPr>
          <p:cNvSpPr txBox="1"/>
          <p:nvPr/>
        </p:nvSpPr>
        <p:spPr>
          <a:xfrm>
            <a:off x="8009138" y="3306477"/>
            <a:ext cx="30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7B02E9-4636-436E-84D0-953C1FC19EA0}"/>
              </a:ext>
            </a:extLst>
          </p:cNvPr>
          <p:cNvSpPr txBox="1"/>
          <p:nvPr/>
        </p:nvSpPr>
        <p:spPr>
          <a:xfrm>
            <a:off x="8426388" y="2056945"/>
            <a:ext cx="30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С</a:t>
            </a:r>
          </a:p>
        </p:txBody>
      </p:sp>
      <p:sp>
        <p:nvSpPr>
          <p:cNvPr id="13" name="Левая фигурная скобка 12">
            <a:extLst>
              <a:ext uri="{FF2B5EF4-FFF2-40B4-BE49-F238E27FC236}">
                <a16:creationId xmlns:a16="http://schemas.microsoft.com/office/drawing/2014/main" id="{1A4B1B51-5AA6-4574-863B-BA8BEABE14F8}"/>
              </a:ext>
            </a:extLst>
          </p:cNvPr>
          <p:cNvSpPr/>
          <p:nvPr/>
        </p:nvSpPr>
        <p:spPr bwMode="auto">
          <a:xfrm>
            <a:off x="292964" y="1535838"/>
            <a:ext cx="230820" cy="1127464"/>
          </a:xfrm>
          <a:prstGeom prst="leftBrace">
            <a:avLst/>
          </a:prstGeom>
          <a:ln w="28575">
            <a:solidFill>
              <a:schemeClr val="accent4">
                <a:lumMod val="1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Левая фигурная скобка 13">
            <a:extLst>
              <a:ext uri="{FF2B5EF4-FFF2-40B4-BE49-F238E27FC236}">
                <a16:creationId xmlns:a16="http://schemas.microsoft.com/office/drawing/2014/main" id="{273A368F-74CE-44EE-A6FF-A441EF7B816A}"/>
              </a:ext>
            </a:extLst>
          </p:cNvPr>
          <p:cNvSpPr/>
          <p:nvPr/>
        </p:nvSpPr>
        <p:spPr bwMode="auto">
          <a:xfrm>
            <a:off x="348448" y="3552394"/>
            <a:ext cx="230820" cy="776379"/>
          </a:xfrm>
          <a:prstGeom prst="leftBrace">
            <a:avLst/>
          </a:prstGeom>
          <a:ln w="28575">
            <a:solidFill>
              <a:schemeClr val="accent4">
                <a:lumMod val="1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Левая фигурная скобка 14">
            <a:extLst>
              <a:ext uri="{FF2B5EF4-FFF2-40B4-BE49-F238E27FC236}">
                <a16:creationId xmlns:a16="http://schemas.microsoft.com/office/drawing/2014/main" id="{E9653437-813E-4883-985A-382DB637711A}"/>
              </a:ext>
            </a:extLst>
          </p:cNvPr>
          <p:cNvSpPr/>
          <p:nvPr/>
        </p:nvSpPr>
        <p:spPr bwMode="auto">
          <a:xfrm>
            <a:off x="2092171" y="3552393"/>
            <a:ext cx="230820" cy="776379"/>
          </a:xfrm>
          <a:prstGeom prst="leftBrace">
            <a:avLst/>
          </a:prstGeom>
          <a:ln w="28575">
            <a:solidFill>
              <a:schemeClr val="accent4">
                <a:lumMod val="1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6" name="Group 201">
            <a:extLst>
              <a:ext uri="{FF2B5EF4-FFF2-40B4-BE49-F238E27FC236}">
                <a16:creationId xmlns:a16="http://schemas.microsoft.com/office/drawing/2014/main" id="{C7FCF5B4-352C-402C-B441-597DBC19089E}"/>
              </a:ext>
            </a:extLst>
          </p:cNvPr>
          <p:cNvGrpSpPr>
            <a:grpSpLocks/>
          </p:cNvGrpSpPr>
          <p:nvPr/>
        </p:nvGrpSpPr>
        <p:grpSpPr bwMode="auto">
          <a:xfrm>
            <a:off x="7599285" y="4951233"/>
            <a:ext cx="3671888" cy="641350"/>
            <a:chOff x="3024" y="1410"/>
            <a:chExt cx="2313" cy="404"/>
          </a:xfrm>
        </p:grpSpPr>
        <p:grpSp>
          <p:nvGrpSpPr>
            <p:cNvPr id="17" name="Group 202">
              <a:extLst>
                <a:ext uri="{FF2B5EF4-FFF2-40B4-BE49-F238E27FC236}">
                  <a16:creationId xmlns:a16="http://schemas.microsoft.com/office/drawing/2014/main" id="{F855A14D-276D-4C66-81B0-4A7FF0A7CB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0" y="1512"/>
              <a:ext cx="579" cy="236"/>
              <a:chOff x="1849" y="2478"/>
              <a:chExt cx="657" cy="374"/>
            </a:xfrm>
          </p:grpSpPr>
          <p:sp>
            <p:nvSpPr>
              <p:cNvPr id="31" name="Text Box 203">
                <a:extLst>
                  <a:ext uri="{FF2B5EF4-FFF2-40B4-BE49-F238E27FC236}">
                    <a16:creationId xmlns:a16="http://schemas.microsoft.com/office/drawing/2014/main" id="{0404E0CC-69C4-43FD-B6A7-52B67711E0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8" y="2491"/>
                <a:ext cx="274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32" name="Text Box 204">
                <a:extLst>
                  <a:ext uri="{FF2B5EF4-FFF2-40B4-BE49-F238E27FC236}">
                    <a16:creationId xmlns:a16="http://schemas.microsoft.com/office/drawing/2014/main" id="{E6E8CC17-A32E-4CD6-9B0D-EE3F62A93C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3" y="2478"/>
                <a:ext cx="183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х</a:t>
                </a:r>
              </a:p>
            </p:txBody>
          </p:sp>
          <p:sp>
            <p:nvSpPr>
              <p:cNvPr id="33" name="Text Box 205">
                <a:extLst>
                  <a:ext uri="{FF2B5EF4-FFF2-40B4-BE49-F238E27FC236}">
                    <a16:creationId xmlns:a16="http://schemas.microsoft.com/office/drawing/2014/main" id="{2B35D031-1D56-4440-8280-8F1B9CDC93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9" y="2606"/>
                <a:ext cx="272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4" name="Text Box 206">
                <a:extLst>
                  <a:ext uri="{FF2B5EF4-FFF2-40B4-BE49-F238E27FC236}">
                    <a16:creationId xmlns:a16="http://schemas.microsoft.com/office/drawing/2014/main" id="{CD421A48-30E9-42CA-A1F3-290367B440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8" y="2608"/>
                <a:ext cx="175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35" name="Text Box 207">
                <a:extLst>
                  <a:ext uri="{FF2B5EF4-FFF2-40B4-BE49-F238E27FC236}">
                    <a16:creationId xmlns:a16="http://schemas.microsoft.com/office/drawing/2014/main" id="{CD318203-E0FB-4CB0-9839-FD18A6A501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24" y="2592"/>
                <a:ext cx="182" cy="2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х</a:t>
                </a:r>
              </a:p>
            </p:txBody>
          </p:sp>
        </p:grpSp>
        <p:sp>
          <p:nvSpPr>
            <p:cNvPr id="18" name="Rectangle 208">
              <a:extLst>
                <a:ext uri="{FF2B5EF4-FFF2-40B4-BE49-F238E27FC236}">
                  <a16:creationId xmlns:a16="http://schemas.microsoft.com/office/drawing/2014/main" id="{1B8E5BF8-5C04-438E-A69E-18B0281F0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455"/>
              <a:ext cx="2313" cy="342"/>
            </a:xfrm>
            <a:prstGeom prst="rect">
              <a:avLst/>
            </a:prstGeom>
            <a:solidFill>
              <a:srgbClr val="FFCCCC"/>
            </a:solidFill>
            <a:ln w="28575">
              <a:solidFill>
                <a:srgbClr val="FF99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9" name="AutoShape 209">
              <a:extLst>
                <a:ext uri="{FF2B5EF4-FFF2-40B4-BE49-F238E27FC236}">
                  <a16:creationId xmlns:a16="http://schemas.microsoft.com/office/drawing/2014/main" id="{73F39843-C666-48AC-8B15-22AF92C3A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4" y="1483"/>
              <a:ext cx="519" cy="287"/>
            </a:xfrm>
            <a:prstGeom prst="bevel">
              <a:avLst>
                <a:gd name="adj" fmla="val 12500"/>
              </a:avLst>
            </a:prstGeom>
            <a:solidFill>
              <a:srgbClr val="FF99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0" name="Text Box 210">
              <a:extLst>
                <a:ext uri="{FF2B5EF4-FFF2-40B4-BE49-F238E27FC236}">
                  <a16:creationId xmlns:a16="http://schemas.microsoft.com/office/drawing/2014/main" id="{A7A9410A-D593-4BD4-BFCB-2C0A27ED5D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2" y="1466"/>
              <a:ext cx="48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В 9</a:t>
              </a:r>
            </a:p>
          </p:txBody>
        </p:sp>
        <p:sp>
          <p:nvSpPr>
            <p:cNvPr id="21" name="Rectangle 211">
              <a:extLst>
                <a:ext uri="{FF2B5EF4-FFF2-40B4-BE49-F238E27FC236}">
                  <a16:creationId xmlns:a16="http://schemas.microsoft.com/office/drawing/2014/main" id="{AA5EB8E5-DCAE-46B5-8B28-5C1FD5C10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2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2" name="Rectangle 212">
              <a:extLst>
                <a:ext uri="{FF2B5EF4-FFF2-40B4-BE49-F238E27FC236}">
                  <a16:creationId xmlns:a16="http://schemas.microsoft.com/office/drawing/2014/main" id="{C8E3BAA5-1486-4EA0-A417-8A7421B57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" name="Rectangle 213">
              <a:extLst>
                <a:ext uri="{FF2B5EF4-FFF2-40B4-BE49-F238E27FC236}">
                  <a16:creationId xmlns:a16="http://schemas.microsoft.com/office/drawing/2014/main" id="{B7BAF808-1875-4562-AFD1-45E0FC62C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14">
              <a:extLst>
                <a:ext uri="{FF2B5EF4-FFF2-40B4-BE49-F238E27FC236}">
                  <a16:creationId xmlns:a16="http://schemas.microsoft.com/office/drawing/2014/main" id="{3F1790E6-4037-4929-BFEE-EEAC87477F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" name="Rectangle 215">
              <a:extLst>
                <a:ext uri="{FF2B5EF4-FFF2-40B4-BE49-F238E27FC236}">
                  <a16:creationId xmlns:a16="http://schemas.microsoft.com/office/drawing/2014/main" id="{A28DAB32-29F8-4A8F-9F01-26E8CFBB8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8" y="1483"/>
              <a:ext cx="240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6" name="Rectangle 216">
              <a:extLst>
                <a:ext uri="{FF2B5EF4-FFF2-40B4-BE49-F238E27FC236}">
                  <a16:creationId xmlns:a16="http://schemas.microsoft.com/office/drawing/2014/main" id="{DDB5723E-CB83-4B99-9D2F-24EB5B5043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8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7" name="Text Box 217">
              <a:extLst>
                <a:ext uri="{FF2B5EF4-FFF2-40B4-BE49-F238E27FC236}">
                  <a16:creationId xmlns:a16="http://schemas.microsoft.com/office/drawing/2014/main" id="{70EDC240-5CAD-4A16-B1C5-68059A083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1436"/>
              <a:ext cx="30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218">
              <a:extLst>
                <a:ext uri="{FF2B5EF4-FFF2-40B4-BE49-F238E27FC236}">
                  <a16:creationId xmlns:a16="http://schemas.microsoft.com/office/drawing/2014/main" id="{D567A21C-DF8D-4984-8E44-2E4E266F4B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0" y="1439"/>
              <a:ext cx="30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 Box 219">
              <a:extLst>
                <a:ext uri="{FF2B5EF4-FFF2-40B4-BE49-F238E27FC236}">
                  <a16:creationId xmlns:a16="http://schemas.microsoft.com/office/drawing/2014/main" id="{9E5853A0-916D-4A34-82DB-F02B4D6650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3" y="1436"/>
              <a:ext cx="902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6 1</a:t>
              </a:r>
            </a:p>
          </p:txBody>
        </p:sp>
        <p:sp>
          <p:nvSpPr>
            <p:cNvPr id="30" name="Text Box 221">
              <a:extLst>
                <a:ext uri="{FF2B5EF4-FFF2-40B4-BE49-F238E27FC236}">
                  <a16:creationId xmlns:a16="http://schemas.microsoft.com/office/drawing/2014/main" id="{F6047CDB-005F-41A6-91B1-793D816A58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9" y="1410"/>
              <a:ext cx="30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00592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F0ECBD4-3A68-4CF0-B157-BB8E724D1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8C889-B3ED-4960-88C6-4DBA95231265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231DCC-32DF-45A7-B999-71AB5080A7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81" t="19908" r="32256" b="46149"/>
          <a:stretch/>
        </p:blipFill>
        <p:spPr>
          <a:xfrm>
            <a:off x="6987219" y="399494"/>
            <a:ext cx="4580385" cy="38085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47F2D7-200A-4507-91D1-ED1DA3123549}"/>
              </a:ext>
            </a:extLst>
          </p:cNvPr>
          <p:cNvSpPr txBox="1"/>
          <p:nvPr/>
        </p:nvSpPr>
        <p:spPr>
          <a:xfrm>
            <a:off x="633712" y="202090"/>
            <a:ext cx="6094520" cy="6021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Найти значение функции 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 - 12), если 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)=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ax</a:t>
            </a:r>
            <a:r>
              <a:rPr lang="ru-RU" sz="2000" baseline="30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bx</a:t>
            </a: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Рассмотрим поведение параболы вблизи ее вершины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4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Коэффициент а =1, тогда достаточно двух уравнений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4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А(-4;-3), В(-3;-2),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– 4в + с =-3     - 4в + с = - 19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4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– 3в + с = -2       - 3в + с = - 11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4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- в = - 8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4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в = 8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= 13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4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Имеем 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)=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sz="2000" baseline="30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+ 8</a:t>
            </a:r>
            <a:r>
              <a:rPr lang="en-US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+ 13, т.е. по условию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2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 - 12) = 144 – 96 + 13 = 61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chemeClr val="accent4">
                  <a:lumMod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chemeClr val="accent4">
                  <a:lumMod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chemeClr val="accent4">
                  <a:lumMod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7FA76E0A-835F-4DFF-B6E0-F947B27199BB}"/>
              </a:ext>
            </a:extLst>
          </p:cNvPr>
          <p:cNvSpPr/>
          <p:nvPr/>
        </p:nvSpPr>
        <p:spPr bwMode="auto">
          <a:xfrm>
            <a:off x="7546019" y="3719744"/>
            <a:ext cx="106532" cy="12428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6D215BBB-612F-43A4-B426-C871F03F7515}"/>
              </a:ext>
            </a:extLst>
          </p:cNvPr>
          <p:cNvSpPr/>
          <p:nvPr/>
        </p:nvSpPr>
        <p:spPr bwMode="auto">
          <a:xfrm>
            <a:off x="7920361" y="3366856"/>
            <a:ext cx="106532" cy="12428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2F395F-8209-42D1-BD36-51E41E9F4AD5}"/>
              </a:ext>
            </a:extLst>
          </p:cNvPr>
          <p:cNvSpPr txBox="1"/>
          <p:nvPr/>
        </p:nvSpPr>
        <p:spPr>
          <a:xfrm>
            <a:off x="7350711" y="3959441"/>
            <a:ext cx="30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BD0D04-E6D2-4792-906D-107EAD7E7A31}"/>
              </a:ext>
            </a:extLst>
          </p:cNvPr>
          <p:cNvSpPr txBox="1"/>
          <p:nvPr/>
        </p:nvSpPr>
        <p:spPr>
          <a:xfrm>
            <a:off x="8009138" y="3306477"/>
            <a:ext cx="30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В</a:t>
            </a:r>
          </a:p>
        </p:txBody>
      </p:sp>
      <p:grpSp>
        <p:nvGrpSpPr>
          <p:cNvPr id="16" name="Group 201">
            <a:extLst>
              <a:ext uri="{FF2B5EF4-FFF2-40B4-BE49-F238E27FC236}">
                <a16:creationId xmlns:a16="http://schemas.microsoft.com/office/drawing/2014/main" id="{C7FCF5B4-352C-402C-B441-597DBC19089E}"/>
              </a:ext>
            </a:extLst>
          </p:cNvPr>
          <p:cNvGrpSpPr>
            <a:grpSpLocks/>
          </p:cNvGrpSpPr>
          <p:nvPr/>
        </p:nvGrpSpPr>
        <p:grpSpPr bwMode="auto">
          <a:xfrm>
            <a:off x="7599285" y="4951233"/>
            <a:ext cx="3671888" cy="641350"/>
            <a:chOff x="3024" y="1410"/>
            <a:chExt cx="2313" cy="404"/>
          </a:xfrm>
        </p:grpSpPr>
        <p:grpSp>
          <p:nvGrpSpPr>
            <p:cNvPr id="17" name="Group 202">
              <a:extLst>
                <a:ext uri="{FF2B5EF4-FFF2-40B4-BE49-F238E27FC236}">
                  <a16:creationId xmlns:a16="http://schemas.microsoft.com/office/drawing/2014/main" id="{F855A14D-276D-4C66-81B0-4A7FF0A7CB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0" y="1512"/>
              <a:ext cx="579" cy="236"/>
              <a:chOff x="1849" y="2478"/>
              <a:chExt cx="657" cy="374"/>
            </a:xfrm>
          </p:grpSpPr>
          <p:sp>
            <p:nvSpPr>
              <p:cNvPr id="31" name="Text Box 203">
                <a:extLst>
                  <a:ext uri="{FF2B5EF4-FFF2-40B4-BE49-F238E27FC236}">
                    <a16:creationId xmlns:a16="http://schemas.microsoft.com/office/drawing/2014/main" id="{0404E0CC-69C4-43FD-B6A7-52B67711E0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8" y="2491"/>
                <a:ext cx="274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32" name="Text Box 204">
                <a:extLst>
                  <a:ext uri="{FF2B5EF4-FFF2-40B4-BE49-F238E27FC236}">
                    <a16:creationId xmlns:a16="http://schemas.microsoft.com/office/drawing/2014/main" id="{E6E8CC17-A32E-4CD6-9B0D-EE3F62A93C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3" y="2478"/>
                <a:ext cx="183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х</a:t>
                </a:r>
              </a:p>
            </p:txBody>
          </p:sp>
          <p:sp>
            <p:nvSpPr>
              <p:cNvPr id="33" name="Text Box 205">
                <a:extLst>
                  <a:ext uri="{FF2B5EF4-FFF2-40B4-BE49-F238E27FC236}">
                    <a16:creationId xmlns:a16="http://schemas.microsoft.com/office/drawing/2014/main" id="{2B35D031-1D56-4440-8280-8F1B9CDC93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9" y="2606"/>
                <a:ext cx="272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4" name="Text Box 206">
                <a:extLst>
                  <a:ext uri="{FF2B5EF4-FFF2-40B4-BE49-F238E27FC236}">
                    <a16:creationId xmlns:a16="http://schemas.microsoft.com/office/drawing/2014/main" id="{CD421A48-30E9-42CA-A1F3-290367B440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8" y="2608"/>
                <a:ext cx="175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35" name="Text Box 207">
                <a:extLst>
                  <a:ext uri="{FF2B5EF4-FFF2-40B4-BE49-F238E27FC236}">
                    <a16:creationId xmlns:a16="http://schemas.microsoft.com/office/drawing/2014/main" id="{CD318203-E0FB-4CB0-9839-FD18A6A501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24" y="2592"/>
                <a:ext cx="182" cy="2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х</a:t>
                </a:r>
              </a:p>
            </p:txBody>
          </p:sp>
        </p:grpSp>
        <p:sp>
          <p:nvSpPr>
            <p:cNvPr id="18" name="Rectangle 208">
              <a:extLst>
                <a:ext uri="{FF2B5EF4-FFF2-40B4-BE49-F238E27FC236}">
                  <a16:creationId xmlns:a16="http://schemas.microsoft.com/office/drawing/2014/main" id="{1B8E5BF8-5C04-438E-A69E-18B0281F0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455"/>
              <a:ext cx="2313" cy="342"/>
            </a:xfrm>
            <a:prstGeom prst="rect">
              <a:avLst/>
            </a:prstGeom>
            <a:solidFill>
              <a:srgbClr val="FFCCCC"/>
            </a:solidFill>
            <a:ln w="28575">
              <a:solidFill>
                <a:srgbClr val="FF99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9" name="AutoShape 209">
              <a:extLst>
                <a:ext uri="{FF2B5EF4-FFF2-40B4-BE49-F238E27FC236}">
                  <a16:creationId xmlns:a16="http://schemas.microsoft.com/office/drawing/2014/main" id="{73F39843-C666-48AC-8B15-22AF92C3A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4" y="1483"/>
              <a:ext cx="519" cy="287"/>
            </a:xfrm>
            <a:prstGeom prst="bevel">
              <a:avLst>
                <a:gd name="adj" fmla="val 12500"/>
              </a:avLst>
            </a:prstGeom>
            <a:solidFill>
              <a:srgbClr val="FF99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0" name="Text Box 210">
              <a:extLst>
                <a:ext uri="{FF2B5EF4-FFF2-40B4-BE49-F238E27FC236}">
                  <a16:creationId xmlns:a16="http://schemas.microsoft.com/office/drawing/2014/main" id="{A7A9410A-D593-4BD4-BFCB-2C0A27ED5D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2" y="1466"/>
              <a:ext cx="48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В 9</a:t>
              </a:r>
            </a:p>
          </p:txBody>
        </p:sp>
        <p:sp>
          <p:nvSpPr>
            <p:cNvPr id="21" name="Rectangle 211">
              <a:extLst>
                <a:ext uri="{FF2B5EF4-FFF2-40B4-BE49-F238E27FC236}">
                  <a16:creationId xmlns:a16="http://schemas.microsoft.com/office/drawing/2014/main" id="{AA5EB8E5-DCAE-46B5-8B28-5C1FD5C10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2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2" name="Rectangle 212">
              <a:extLst>
                <a:ext uri="{FF2B5EF4-FFF2-40B4-BE49-F238E27FC236}">
                  <a16:creationId xmlns:a16="http://schemas.microsoft.com/office/drawing/2014/main" id="{C8E3BAA5-1486-4EA0-A417-8A7421B57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" name="Rectangle 213">
              <a:extLst>
                <a:ext uri="{FF2B5EF4-FFF2-40B4-BE49-F238E27FC236}">
                  <a16:creationId xmlns:a16="http://schemas.microsoft.com/office/drawing/2014/main" id="{B7BAF808-1875-4562-AFD1-45E0FC62C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14">
              <a:extLst>
                <a:ext uri="{FF2B5EF4-FFF2-40B4-BE49-F238E27FC236}">
                  <a16:creationId xmlns:a16="http://schemas.microsoft.com/office/drawing/2014/main" id="{3F1790E6-4037-4929-BFEE-EEAC87477F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" name="Rectangle 215">
              <a:extLst>
                <a:ext uri="{FF2B5EF4-FFF2-40B4-BE49-F238E27FC236}">
                  <a16:creationId xmlns:a16="http://schemas.microsoft.com/office/drawing/2014/main" id="{A28DAB32-29F8-4A8F-9F01-26E8CFBB8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8" y="1483"/>
              <a:ext cx="240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6" name="Rectangle 216">
              <a:extLst>
                <a:ext uri="{FF2B5EF4-FFF2-40B4-BE49-F238E27FC236}">
                  <a16:creationId xmlns:a16="http://schemas.microsoft.com/office/drawing/2014/main" id="{DDB5723E-CB83-4B99-9D2F-24EB5B5043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8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7" name="Text Box 217">
              <a:extLst>
                <a:ext uri="{FF2B5EF4-FFF2-40B4-BE49-F238E27FC236}">
                  <a16:creationId xmlns:a16="http://schemas.microsoft.com/office/drawing/2014/main" id="{70EDC240-5CAD-4A16-B1C5-68059A083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1436"/>
              <a:ext cx="30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218">
              <a:extLst>
                <a:ext uri="{FF2B5EF4-FFF2-40B4-BE49-F238E27FC236}">
                  <a16:creationId xmlns:a16="http://schemas.microsoft.com/office/drawing/2014/main" id="{D567A21C-DF8D-4984-8E44-2E4E266F4B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0" y="1439"/>
              <a:ext cx="30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 Box 219">
              <a:extLst>
                <a:ext uri="{FF2B5EF4-FFF2-40B4-BE49-F238E27FC236}">
                  <a16:creationId xmlns:a16="http://schemas.microsoft.com/office/drawing/2014/main" id="{9E5853A0-916D-4A34-82DB-F02B4D6650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3" y="1436"/>
              <a:ext cx="902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6 1</a:t>
              </a:r>
            </a:p>
          </p:txBody>
        </p:sp>
        <p:sp>
          <p:nvSpPr>
            <p:cNvPr id="30" name="Text Box 221">
              <a:extLst>
                <a:ext uri="{FF2B5EF4-FFF2-40B4-BE49-F238E27FC236}">
                  <a16:creationId xmlns:a16="http://schemas.microsoft.com/office/drawing/2014/main" id="{F6047CDB-005F-41A6-91B1-793D816A58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9" y="1410"/>
              <a:ext cx="30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Левая фигурная скобка 36">
            <a:extLst>
              <a:ext uri="{FF2B5EF4-FFF2-40B4-BE49-F238E27FC236}">
                <a16:creationId xmlns:a16="http://schemas.microsoft.com/office/drawing/2014/main" id="{222F0ADB-3C61-4B31-9029-E5C0CC0F4E51}"/>
              </a:ext>
            </a:extLst>
          </p:cNvPr>
          <p:cNvSpPr/>
          <p:nvPr/>
        </p:nvSpPr>
        <p:spPr bwMode="auto">
          <a:xfrm>
            <a:off x="508986" y="2002706"/>
            <a:ext cx="230820" cy="776379"/>
          </a:xfrm>
          <a:prstGeom prst="leftBrace">
            <a:avLst/>
          </a:prstGeom>
          <a:ln w="28575">
            <a:solidFill>
              <a:schemeClr val="accent4">
                <a:lumMod val="1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Левая фигурная скобка 37">
            <a:extLst>
              <a:ext uri="{FF2B5EF4-FFF2-40B4-BE49-F238E27FC236}">
                <a16:creationId xmlns:a16="http://schemas.microsoft.com/office/drawing/2014/main" id="{DED32411-2509-4963-9A1E-B7E016CDDCED}"/>
              </a:ext>
            </a:extLst>
          </p:cNvPr>
          <p:cNvSpPr/>
          <p:nvPr/>
        </p:nvSpPr>
        <p:spPr bwMode="auto">
          <a:xfrm>
            <a:off x="2289700" y="2002705"/>
            <a:ext cx="230820" cy="776379"/>
          </a:xfrm>
          <a:prstGeom prst="leftBrace">
            <a:avLst/>
          </a:prstGeom>
          <a:ln w="28575">
            <a:solidFill>
              <a:schemeClr val="accent4">
                <a:lumMod val="1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2572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F0ECBD4-3A68-4CF0-B157-BB8E724D1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8C889-B3ED-4960-88C6-4DBA95231265}" type="slidenum">
              <a:rPr lang="ru-RU" altLang="ru-RU" smtClean="0"/>
              <a:pPr>
                <a:defRPr/>
              </a:pPr>
              <a:t>16</a:t>
            </a:fld>
            <a:endParaRPr lang="ru-RU" alt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231DCC-32DF-45A7-B999-71AB5080A7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81" t="19908" r="32256" b="46149"/>
          <a:stretch/>
        </p:blipFill>
        <p:spPr>
          <a:xfrm>
            <a:off x="6987219" y="399494"/>
            <a:ext cx="4580385" cy="3808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847F2D7-200A-4507-91D1-ED1DA3123549}"/>
                  </a:ext>
                </a:extLst>
              </p:cNvPr>
              <p:cNvSpPr txBox="1"/>
              <p:nvPr/>
            </p:nvSpPr>
            <p:spPr>
              <a:xfrm>
                <a:off x="633712" y="202090"/>
                <a:ext cx="6094520" cy="52761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400" dirty="0">
                    <a:solidFill>
                      <a:schemeClr val="accent4">
                        <a:lumMod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Найти значение функции </a:t>
                </a:r>
                <a:r>
                  <a:rPr lang="en-US" sz="2400" dirty="0">
                    <a:solidFill>
                      <a:schemeClr val="accent4">
                        <a:lumMod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</a:t>
                </a:r>
                <a:r>
                  <a:rPr lang="ru-RU" sz="2400" dirty="0">
                    <a:solidFill>
                      <a:schemeClr val="accent4">
                        <a:lumMod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 - 12), если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400" dirty="0">
                    <a:solidFill>
                      <a:schemeClr val="accent4">
                        <a:lumMod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chemeClr val="accent4">
                        <a:lumMod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</a:t>
                </a:r>
                <a:r>
                  <a:rPr lang="ru-RU" sz="2400" dirty="0">
                    <a:solidFill>
                      <a:schemeClr val="accent4">
                        <a:lumMod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2400" dirty="0">
                    <a:solidFill>
                      <a:schemeClr val="accent4">
                        <a:lumMod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ru-RU" sz="2400" dirty="0">
                    <a:solidFill>
                      <a:schemeClr val="accent4">
                        <a:lumMod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)=</a:t>
                </a:r>
                <a:r>
                  <a:rPr lang="en-US" sz="2400" dirty="0">
                    <a:solidFill>
                      <a:schemeClr val="accent4">
                        <a:lumMod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ax</a:t>
                </a:r>
                <a:r>
                  <a:rPr lang="ru-RU" sz="2400" baseline="30000" dirty="0">
                    <a:solidFill>
                      <a:schemeClr val="accent4">
                        <a:lumMod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ru-RU" sz="2400" dirty="0">
                    <a:solidFill>
                      <a:schemeClr val="accent4">
                        <a:lumMod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 </a:t>
                </a:r>
                <a:r>
                  <a:rPr lang="en-US" sz="2400" dirty="0">
                    <a:solidFill>
                      <a:schemeClr val="accent4">
                        <a:lumMod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bx</a:t>
                </a:r>
                <a:r>
                  <a:rPr lang="ru-RU" sz="2400" dirty="0">
                    <a:solidFill>
                      <a:schemeClr val="accent4">
                        <a:lumMod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 </a:t>
                </a:r>
                <a:r>
                  <a:rPr lang="en-US" sz="2400" dirty="0">
                    <a:solidFill>
                      <a:schemeClr val="accent4">
                        <a:lumMod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ru-RU" sz="2400" dirty="0">
                    <a:solidFill>
                      <a:schemeClr val="accent4">
                        <a:lumMod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400" dirty="0">
                    <a:solidFill>
                      <a:schemeClr val="accent4">
                        <a:lumMod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 вариант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400" dirty="0">
                    <a:solidFill>
                      <a:schemeClr val="accent4">
                        <a:lumMod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Коэффициент а = 1, </a:t>
                </a:r>
                <a:r>
                  <a:rPr lang="ru-RU" sz="2400" dirty="0" err="1">
                    <a:solidFill>
                      <a:schemeClr val="accent4">
                        <a:lumMod val="1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Х</a:t>
                </a:r>
                <a:r>
                  <a:rPr lang="ru-RU" sz="2400" baseline="-25000" dirty="0" err="1">
                    <a:solidFill>
                      <a:schemeClr val="accent4">
                        <a:lumMod val="1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в</a:t>
                </a:r>
                <a:r>
                  <a:rPr lang="ru-RU" sz="2400" dirty="0">
                    <a:solidFill>
                      <a:schemeClr val="accent4">
                        <a:lumMod val="1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</a:t>
                </a:r>
                <a:r>
                  <a:rPr lang="ru-RU" sz="2400" dirty="0">
                    <a:solidFill>
                      <a:schemeClr val="accent4">
                        <a:lumMod val="10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2400" i="1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ru-RU" sz="24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4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в</m:t>
                        </m:r>
                      </m:num>
                      <m:den>
                        <m:r>
                          <a:rPr lang="ru-RU" sz="24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2а</m:t>
                        </m:r>
                      </m:den>
                    </m:f>
                  </m:oMath>
                </a14:m>
                <a:r>
                  <a:rPr lang="ru-RU" sz="2400" dirty="0">
                    <a:solidFill>
                      <a:schemeClr val="accent4">
                        <a:lumMod val="1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- 4, в = 8, тогда достаточно одного уравнения для А(- 4; - 3)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400" dirty="0">
                    <a:solidFill>
                      <a:schemeClr val="accent4">
                        <a:lumMod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16а – 4в + с =-3;    16 – 32 + с  = - 3;    с = 13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400" dirty="0">
                    <a:solidFill>
                      <a:schemeClr val="accent4">
                        <a:lumMod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Имеем </a:t>
                </a:r>
                <a:r>
                  <a:rPr lang="en-US" sz="2400" dirty="0">
                    <a:solidFill>
                      <a:schemeClr val="accent4">
                        <a:lumMod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</a:t>
                </a:r>
                <a:r>
                  <a:rPr lang="ru-RU" sz="2400" dirty="0">
                    <a:solidFill>
                      <a:schemeClr val="accent4">
                        <a:lumMod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2400" dirty="0">
                    <a:solidFill>
                      <a:schemeClr val="accent4">
                        <a:lumMod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ru-RU" sz="2400" dirty="0">
                    <a:solidFill>
                      <a:schemeClr val="accent4">
                        <a:lumMod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)=</a:t>
                </a:r>
                <a:r>
                  <a:rPr lang="en-US" sz="2400" dirty="0">
                    <a:solidFill>
                      <a:schemeClr val="accent4">
                        <a:lumMod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ru-RU" sz="2400" baseline="30000" dirty="0">
                    <a:solidFill>
                      <a:schemeClr val="accent4">
                        <a:lumMod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ru-RU" sz="2400" dirty="0">
                    <a:solidFill>
                      <a:schemeClr val="accent4">
                        <a:lumMod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+ 8</a:t>
                </a:r>
                <a:r>
                  <a:rPr lang="en-US" sz="2400" dirty="0">
                    <a:solidFill>
                      <a:schemeClr val="accent4">
                        <a:lumMod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ru-RU" sz="2400" dirty="0">
                    <a:solidFill>
                      <a:schemeClr val="accent4">
                        <a:lumMod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+ 13, т.е. по условию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400" dirty="0">
                    <a:solidFill>
                      <a:schemeClr val="accent4">
                        <a:lumMod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</a:t>
                </a:r>
                <a:r>
                  <a:rPr lang="ru-RU" sz="2400" dirty="0">
                    <a:solidFill>
                      <a:schemeClr val="accent4">
                        <a:lumMod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 - 12) = 144 – 96 + 13 = 61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ru-RU" sz="2000" dirty="0">
                  <a:solidFill>
                    <a:schemeClr val="accent4">
                      <a:lumMod val="2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ru-RU" sz="2000" dirty="0">
                  <a:solidFill>
                    <a:schemeClr val="accent4">
                      <a:lumMod val="2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ru-RU" sz="2000" dirty="0">
                  <a:solidFill>
                    <a:schemeClr val="accent4">
                      <a:lumMod val="2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847F2D7-200A-4507-91D1-ED1DA3123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712" y="202090"/>
                <a:ext cx="6094520" cy="5276188"/>
              </a:xfrm>
              <a:prstGeom prst="rect">
                <a:avLst/>
              </a:prstGeom>
              <a:blipFill>
                <a:blip r:embed="rId3"/>
                <a:stretch>
                  <a:fillRect l="-1600" t="-808" r="-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Овал 6">
            <a:extLst>
              <a:ext uri="{FF2B5EF4-FFF2-40B4-BE49-F238E27FC236}">
                <a16:creationId xmlns:a16="http://schemas.microsoft.com/office/drawing/2014/main" id="{7FA76E0A-835F-4DFF-B6E0-F947B27199BB}"/>
              </a:ext>
            </a:extLst>
          </p:cNvPr>
          <p:cNvSpPr/>
          <p:nvPr/>
        </p:nvSpPr>
        <p:spPr bwMode="auto">
          <a:xfrm>
            <a:off x="7546019" y="3719744"/>
            <a:ext cx="106532" cy="12428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2F395F-8209-42D1-BD36-51E41E9F4AD5}"/>
              </a:ext>
            </a:extLst>
          </p:cNvPr>
          <p:cNvSpPr txBox="1"/>
          <p:nvPr/>
        </p:nvSpPr>
        <p:spPr>
          <a:xfrm>
            <a:off x="7350711" y="3959441"/>
            <a:ext cx="30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А</a:t>
            </a:r>
          </a:p>
        </p:txBody>
      </p:sp>
      <p:grpSp>
        <p:nvGrpSpPr>
          <p:cNvPr id="16" name="Group 201">
            <a:extLst>
              <a:ext uri="{FF2B5EF4-FFF2-40B4-BE49-F238E27FC236}">
                <a16:creationId xmlns:a16="http://schemas.microsoft.com/office/drawing/2014/main" id="{C7FCF5B4-352C-402C-B441-597DBC19089E}"/>
              </a:ext>
            </a:extLst>
          </p:cNvPr>
          <p:cNvGrpSpPr>
            <a:grpSpLocks/>
          </p:cNvGrpSpPr>
          <p:nvPr/>
        </p:nvGrpSpPr>
        <p:grpSpPr bwMode="auto">
          <a:xfrm>
            <a:off x="7599285" y="4951233"/>
            <a:ext cx="3671888" cy="641350"/>
            <a:chOff x="3024" y="1410"/>
            <a:chExt cx="2313" cy="404"/>
          </a:xfrm>
        </p:grpSpPr>
        <p:grpSp>
          <p:nvGrpSpPr>
            <p:cNvPr id="17" name="Group 202">
              <a:extLst>
                <a:ext uri="{FF2B5EF4-FFF2-40B4-BE49-F238E27FC236}">
                  <a16:creationId xmlns:a16="http://schemas.microsoft.com/office/drawing/2014/main" id="{F855A14D-276D-4C66-81B0-4A7FF0A7CB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0" y="1512"/>
              <a:ext cx="579" cy="236"/>
              <a:chOff x="1849" y="2478"/>
              <a:chExt cx="657" cy="374"/>
            </a:xfrm>
          </p:grpSpPr>
          <p:sp>
            <p:nvSpPr>
              <p:cNvPr id="31" name="Text Box 203">
                <a:extLst>
                  <a:ext uri="{FF2B5EF4-FFF2-40B4-BE49-F238E27FC236}">
                    <a16:creationId xmlns:a16="http://schemas.microsoft.com/office/drawing/2014/main" id="{0404E0CC-69C4-43FD-B6A7-52B67711E0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8" y="2491"/>
                <a:ext cx="274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32" name="Text Box 204">
                <a:extLst>
                  <a:ext uri="{FF2B5EF4-FFF2-40B4-BE49-F238E27FC236}">
                    <a16:creationId xmlns:a16="http://schemas.microsoft.com/office/drawing/2014/main" id="{E6E8CC17-A32E-4CD6-9B0D-EE3F62A93C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3" y="2478"/>
                <a:ext cx="183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х</a:t>
                </a:r>
              </a:p>
            </p:txBody>
          </p:sp>
          <p:sp>
            <p:nvSpPr>
              <p:cNvPr id="33" name="Text Box 205">
                <a:extLst>
                  <a:ext uri="{FF2B5EF4-FFF2-40B4-BE49-F238E27FC236}">
                    <a16:creationId xmlns:a16="http://schemas.microsoft.com/office/drawing/2014/main" id="{2B35D031-1D56-4440-8280-8F1B9CDC93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9" y="2606"/>
                <a:ext cx="272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4" name="Text Box 206">
                <a:extLst>
                  <a:ext uri="{FF2B5EF4-FFF2-40B4-BE49-F238E27FC236}">
                    <a16:creationId xmlns:a16="http://schemas.microsoft.com/office/drawing/2014/main" id="{CD421A48-30E9-42CA-A1F3-290367B440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8" y="2608"/>
                <a:ext cx="175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35" name="Text Box 207">
                <a:extLst>
                  <a:ext uri="{FF2B5EF4-FFF2-40B4-BE49-F238E27FC236}">
                    <a16:creationId xmlns:a16="http://schemas.microsoft.com/office/drawing/2014/main" id="{CD318203-E0FB-4CB0-9839-FD18A6A501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24" y="2592"/>
                <a:ext cx="182" cy="2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х</a:t>
                </a:r>
              </a:p>
            </p:txBody>
          </p:sp>
        </p:grpSp>
        <p:sp>
          <p:nvSpPr>
            <p:cNvPr id="18" name="Rectangle 208">
              <a:extLst>
                <a:ext uri="{FF2B5EF4-FFF2-40B4-BE49-F238E27FC236}">
                  <a16:creationId xmlns:a16="http://schemas.microsoft.com/office/drawing/2014/main" id="{1B8E5BF8-5C04-438E-A69E-18B0281F0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455"/>
              <a:ext cx="2313" cy="342"/>
            </a:xfrm>
            <a:prstGeom prst="rect">
              <a:avLst/>
            </a:prstGeom>
            <a:solidFill>
              <a:srgbClr val="FFCCCC"/>
            </a:solidFill>
            <a:ln w="28575">
              <a:solidFill>
                <a:srgbClr val="FF99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9" name="AutoShape 209">
              <a:extLst>
                <a:ext uri="{FF2B5EF4-FFF2-40B4-BE49-F238E27FC236}">
                  <a16:creationId xmlns:a16="http://schemas.microsoft.com/office/drawing/2014/main" id="{73F39843-C666-48AC-8B15-22AF92C3A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4" y="1483"/>
              <a:ext cx="519" cy="287"/>
            </a:xfrm>
            <a:prstGeom prst="bevel">
              <a:avLst>
                <a:gd name="adj" fmla="val 12500"/>
              </a:avLst>
            </a:prstGeom>
            <a:solidFill>
              <a:srgbClr val="FF99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0" name="Text Box 210">
              <a:extLst>
                <a:ext uri="{FF2B5EF4-FFF2-40B4-BE49-F238E27FC236}">
                  <a16:creationId xmlns:a16="http://schemas.microsoft.com/office/drawing/2014/main" id="{A7A9410A-D593-4BD4-BFCB-2C0A27ED5D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2" y="1466"/>
              <a:ext cx="48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В 9</a:t>
              </a:r>
            </a:p>
          </p:txBody>
        </p:sp>
        <p:sp>
          <p:nvSpPr>
            <p:cNvPr id="21" name="Rectangle 211">
              <a:extLst>
                <a:ext uri="{FF2B5EF4-FFF2-40B4-BE49-F238E27FC236}">
                  <a16:creationId xmlns:a16="http://schemas.microsoft.com/office/drawing/2014/main" id="{AA5EB8E5-DCAE-46B5-8B28-5C1FD5C10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2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2" name="Rectangle 212">
              <a:extLst>
                <a:ext uri="{FF2B5EF4-FFF2-40B4-BE49-F238E27FC236}">
                  <a16:creationId xmlns:a16="http://schemas.microsoft.com/office/drawing/2014/main" id="{C8E3BAA5-1486-4EA0-A417-8A7421B57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" name="Rectangle 213">
              <a:extLst>
                <a:ext uri="{FF2B5EF4-FFF2-40B4-BE49-F238E27FC236}">
                  <a16:creationId xmlns:a16="http://schemas.microsoft.com/office/drawing/2014/main" id="{B7BAF808-1875-4562-AFD1-45E0FC62C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14">
              <a:extLst>
                <a:ext uri="{FF2B5EF4-FFF2-40B4-BE49-F238E27FC236}">
                  <a16:creationId xmlns:a16="http://schemas.microsoft.com/office/drawing/2014/main" id="{3F1790E6-4037-4929-BFEE-EEAC87477F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" name="Rectangle 215">
              <a:extLst>
                <a:ext uri="{FF2B5EF4-FFF2-40B4-BE49-F238E27FC236}">
                  <a16:creationId xmlns:a16="http://schemas.microsoft.com/office/drawing/2014/main" id="{A28DAB32-29F8-4A8F-9F01-26E8CFBB8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8" y="1483"/>
              <a:ext cx="240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6" name="Rectangle 216">
              <a:extLst>
                <a:ext uri="{FF2B5EF4-FFF2-40B4-BE49-F238E27FC236}">
                  <a16:creationId xmlns:a16="http://schemas.microsoft.com/office/drawing/2014/main" id="{DDB5723E-CB83-4B99-9D2F-24EB5B5043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8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7" name="Text Box 217">
              <a:extLst>
                <a:ext uri="{FF2B5EF4-FFF2-40B4-BE49-F238E27FC236}">
                  <a16:creationId xmlns:a16="http://schemas.microsoft.com/office/drawing/2014/main" id="{70EDC240-5CAD-4A16-B1C5-68059A083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1436"/>
              <a:ext cx="30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218">
              <a:extLst>
                <a:ext uri="{FF2B5EF4-FFF2-40B4-BE49-F238E27FC236}">
                  <a16:creationId xmlns:a16="http://schemas.microsoft.com/office/drawing/2014/main" id="{D567A21C-DF8D-4984-8E44-2E4E266F4B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0" y="1439"/>
              <a:ext cx="30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 Box 219">
              <a:extLst>
                <a:ext uri="{FF2B5EF4-FFF2-40B4-BE49-F238E27FC236}">
                  <a16:creationId xmlns:a16="http://schemas.microsoft.com/office/drawing/2014/main" id="{9E5853A0-916D-4A34-82DB-F02B4D6650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3" y="1436"/>
              <a:ext cx="902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6 1</a:t>
              </a:r>
            </a:p>
          </p:txBody>
        </p:sp>
        <p:sp>
          <p:nvSpPr>
            <p:cNvPr id="30" name="Text Box 221">
              <a:extLst>
                <a:ext uri="{FF2B5EF4-FFF2-40B4-BE49-F238E27FC236}">
                  <a16:creationId xmlns:a16="http://schemas.microsoft.com/office/drawing/2014/main" id="{F6047CDB-005F-41A6-91B1-793D816A58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9" y="1410"/>
              <a:ext cx="30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1D05E536-CEFD-4CED-BBF9-CF79CC5AC268}"/>
              </a:ext>
            </a:extLst>
          </p:cNvPr>
          <p:cNvCxnSpPr>
            <a:cxnSpLocks/>
          </p:cNvCxnSpPr>
          <p:nvPr/>
        </p:nvCxnSpPr>
        <p:spPr bwMode="auto">
          <a:xfrm flipH="1">
            <a:off x="7572652" y="2610034"/>
            <a:ext cx="26633" cy="1171853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EE2C1C83-67B9-4D80-A9E4-DE8F5C1E9BD1}"/>
              </a:ext>
            </a:extLst>
          </p:cNvPr>
          <p:cNvCxnSpPr>
            <a:cxnSpLocks/>
            <a:endCxn id="7" idx="6"/>
          </p:cNvCxnSpPr>
          <p:nvPr/>
        </p:nvCxnSpPr>
        <p:spPr bwMode="auto">
          <a:xfrm flipH="1" flipV="1">
            <a:off x="7652551" y="3781888"/>
            <a:ext cx="1535470" cy="31486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053B488-F6E4-47D1-8F8D-73AEC1828BA6}"/>
              </a:ext>
            </a:extLst>
          </p:cNvPr>
          <p:cNvSpPr txBox="1"/>
          <p:nvPr/>
        </p:nvSpPr>
        <p:spPr>
          <a:xfrm>
            <a:off x="7435048" y="2210045"/>
            <a:ext cx="53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- 4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3D8D2B8-8486-44A6-9669-EC83C2FBF7EE}"/>
              </a:ext>
            </a:extLst>
          </p:cNvPr>
          <p:cNvSpPr txBox="1"/>
          <p:nvPr/>
        </p:nvSpPr>
        <p:spPr>
          <a:xfrm>
            <a:off x="9334870" y="3612965"/>
            <a:ext cx="54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- 3</a:t>
            </a:r>
          </a:p>
        </p:txBody>
      </p:sp>
    </p:spTree>
    <p:extLst>
      <p:ext uri="{BB962C8B-B14F-4D97-AF65-F5344CB8AC3E}">
        <p14:creationId xmlns:p14="http://schemas.microsoft.com/office/powerpoint/2010/main" val="26015421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F0ECBD4-3A68-4CF0-B157-BB8E724D1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8C889-B3ED-4960-88C6-4DBA95231265}" type="slidenum">
              <a:rPr lang="ru-RU" altLang="ru-RU" smtClean="0"/>
              <a:pPr>
                <a:defRPr/>
              </a:pPr>
              <a:t>17</a:t>
            </a:fld>
            <a:endParaRPr lang="ru-RU" alt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231DCC-32DF-45A7-B999-71AB5080A7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81" t="19908" r="32256" b="46149"/>
          <a:stretch/>
        </p:blipFill>
        <p:spPr>
          <a:xfrm>
            <a:off x="6987219" y="399494"/>
            <a:ext cx="4580385" cy="38085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47F2D7-200A-4507-91D1-ED1DA3123549}"/>
              </a:ext>
            </a:extLst>
          </p:cNvPr>
          <p:cNvSpPr txBox="1"/>
          <p:nvPr/>
        </p:nvSpPr>
        <p:spPr>
          <a:xfrm>
            <a:off x="633712" y="202090"/>
            <a:ext cx="6094520" cy="6248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Найти значение функции 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24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 - 12), если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24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sz="24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)=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ax</a:t>
            </a:r>
            <a:r>
              <a:rPr lang="ru-RU" sz="2400" baseline="30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bx</a:t>
            </a:r>
            <a:r>
              <a:rPr lang="ru-RU" sz="24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sz="24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вариант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а=1,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координаты вершины параболы А(- 4; - 3).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24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sz="24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)=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sz="24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+4)</a:t>
            </a:r>
            <a:r>
              <a:rPr lang="ru-RU" sz="2400" baseline="30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3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условию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24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 - 12) = (-12 + 4)</a:t>
            </a:r>
            <a:r>
              <a:rPr lang="ru-RU" sz="2400" baseline="30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3 = 64 – 3 = 61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400" dirty="0">
              <a:solidFill>
                <a:schemeClr val="accent4">
                  <a:lumMod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4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chemeClr val="accent4">
                  <a:lumMod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chemeClr val="accent4">
                  <a:lumMod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chemeClr val="accent4">
                  <a:lumMod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7FA76E0A-835F-4DFF-B6E0-F947B27199BB}"/>
              </a:ext>
            </a:extLst>
          </p:cNvPr>
          <p:cNvSpPr/>
          <p:nvPr/>
        </p:nvSpPr>
        <p:spPr bwMode="auto">
          <a:xfrm>
            <a:off x="7546019" y="3719744"/>
            <a:ext cx="106532" cy="12428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6" name="Group 201">
            <a:extLst>
              <a:ext uri="{FF2B5EF4-FFF2-40B4-BE49-F238E27FC236}">
                <a16:creationId xmlns:a16="http://schemas.microsoft.com/office/drawing/2014/main" id="{C7FCF5B4-352C-402C-B441-597DBC19089E}"/>
              </a:ext>
            </a:extLst>
          </p:cNvPr>
          <p:cNvGrpSpPr>
            <a:grpSpLocks/>
          </p:cNvGrpSpPr>
          <p:nvPr/>
        </p:nvGrpSpPr>
        <p:grpSpPr bwMode="auto">
          <a:xfrm>
            <a:off x="7599285" y="4951233"/>
            <a:ext cx="3671888" cy="641350"/>
            <a:chOff x="3024" y="1410"/>
            <a:chExt cx="2313" cy="404"/>
          </a:xfrm>
        </p:grpSpPr>
        <p:grpSp>
          <p:nvGrpSpPr>
            <p:cNvPr id="17" name="Group 202">
              <a:extLst>
                <a:ext uri="{FF2B5EF4-FFF2-40B4-BE49-F238E27FC236}">
                  <a16:creationId xmlns:a16="http://schemas.microsoft.com/office/drawing/2014/main" id="{F855A14D-276D-4C66-81B0-4A7FF0A7CB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0" y="1512"/>
              <a:ext cx="579" cy="236"/>
              <a:chOff x="1849" y="2478"/>
              <a:chExt cx="657" cy="374"/>
            </a:xfrm>
          </p:grpSpPr>
          <p:sp>
            <p:nvSpPr>
              <p:cNvPr id="31" name="Text Box 203">
                <a:extLst>
                  <a:ext uri="{FF2B5EF4-FFF2-40B4-BE49-F238E27FC236}">
                    <a16:creationId xmlns:a16="http://schemas.microsoft.com/office/drawing/2014/main" id="{0404E0CC-69C4-43FD-B6A7-52B67711E0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8" y="2491"/>
                <a:ext cx="274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32" name="Text Box 204">
                <a:extLst>
                  <a:ext uri="{FF2B5EF4-FFF2-40B4-BE49-F238E27FC236}">
                    <a16:creationId xmlns:a16="http://schemas.microsoft.com/office/drawing/2014/main" id="{E6E8CC17-A32E-4CD6-9B0D-EE3F62A93C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3" y="2478"/>
                <a:ext cx="183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х</a:t>
                </a:r>
              </a:p>
            </p:txBody>
          </p:sp>
          <p:sp>
            <p:nvSpPr>
              <p:cNvPr id="33" name="Text Box 205">
                <a:extLst>
                  <a:ext uri="{FF2B5EF4-FFF2-40B4-BE49-F238E27FC236}">
                    <a16:creationId xmlns:a16="http://schemas.microsoft.com/office/drawing/2014/main" id="{2B35D031-1D56-4440-8280-8F1B9CDC93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9" y="2606"/>
                <a:ext cx="272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4" name="Text Box 206">
                <a:extLst>
                  <a:ext uri="{FF2B5EF4-FFF2-40B4-BE49-F238E27FC236}">
                    <a16:creationId xmlns:a16="http://schemas.microsoft.com/office/drawing/2014/main" id="{CD421A48-30E9-42CA-A1F3-290367B440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8" y="2608"/>
                <a:ext cx="175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35" name="Text Box 207">
                <a:extLst>
                  <a:ext uri="{FF2B5EF4-FFF2-40B4-BE49-F238E27FC236}">
                    <a16:creationId xmlns:a16="http://schemas.microsoft.com/office/drawing/2014/main" id="{CD318203-E0FB-4CB0-9839-FD18A6A501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24" y="2592"/>
                <a:ext cx="182" cy="2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х</a:t>
                </a:r>
              </a:p>
            </p:txBody>
          </p:sp>
        </p:grpSp>
        <p:sp>
          <p:nvSpPr>
            <p:cNvPr id="18" name="Rectangle 208">
              <a:extLst>
                <a:ext uri="{FF2B5EF4-FFF2-40B4-BE49-F238E27FC236}">
                  <a16:creationId xmlns:a16="http://schemas.microsoft.com/office/drawing/2014/main" id="{1B8E5BF8-5C04-438E-A69E-18B0281F0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455"/>
              <a:ext cx="2313" cy="342"/>
            </a:xfrm>
            <a:prstGeom prst="rect">
              <a:avLst/>
            </a:prstGeom>
            <a:solidFill>
              <a:srgbClr val="FFCCCC"/>
            </a:solidFill>
            <a:ln w="28575">
              <a:solidFill>
                <a:srgbClr val="FF99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9" name="AutoShape 209">
              <a:extLst>
                <a:ext uri="{FF2B5EF4-FFF2-40B4-BE49-F238E27FC236}">
                  <a16:creationId xmlns:a16="http://schemas.microsoft.com/office/drawing/2014/main" id="{73F39843-C666-48AC-8B15-22AF92C3A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4" y="1483"/>
              <a:ext cx="519" cy="287"/>
            </a:xfrm>
            <a:prstGeom prst="bevel">
              <a:avLst>
                <a:gd name="adj" fmla="val 12500"/>
              </a:avLst>
            </a:prstGeom>
            <a:solidFill>
              <a:srgbClr val="FF99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0" name="Text Box 210">
              <a:extLst>
                <a:ext uri="{FF2B5EF4-FFF2-40B4-BE49-F238E27FC236}">
                  <a16:creationId xmlns:a16="http://schemas.microsoft.com/office/drawing/2014/main" id="{A7A9410A-D593-4BD4-BFCB-2C0A27ED5D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2" y="1466"/>
              <a:ext cx="48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В 9</a:t>
              </a:r>
            </a:p>
          </p:txBody>
        </p:sp>
        <p:sp>
          <p:nvSpPr>
            <p:cNvPr id="21" name="Rectangle 211">
              <a:extLst>
                <a:ext uri="{FF2B5EF4-FFF2-40B4-BE49-F238E27FC236}">
                  <a16:creationId xmlns:a16="http://schemas.microsoft.com/office/drawing/2014/main" id="{AA5EB8E5-DCAE-46B5-8B28-5C1FD5C10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2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2" name="Rectangle 212">
              <a:extLst>
                <a:ext uri="{FF2B5EF4-FFF2-40B4-BE49-F238E27FC236}">
                  <a16:creationId xmlns:a16="http://schemas.microsoft.com/office/drawing/2014/main" id="{C8E3BAA5-1486-4EA0-A417-8A7421B57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" name="Rectangle 213">
              <a:extLst>
                <a:ext uri="{FF2B5EF4-FFF2-40B4-BE49-F238E27FC236}">
                  <a16:creationId xmlns:a16="http://schemas.microsoft.com/office/drawing/2014/main" id="{B7BAF808-1875-4562-AFD1-45E0FC62C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14">
              <a:extLst>
                <a:ext uri="{FF2B5EF4-FFF2-40B4-BE49-F238E27FC236}">
                  <a16:creationId xmlns:a16="http://schemas.microsoft.com/office/drawing/2014/main" id="{3F1790E6-4037-4929-BFEE-EEAC87477F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" name="Rectangle 215">
              <a:extLst>
                <a:ext uri="{FF2B5EF4-FFF2-40B4-BE49-F238E27FC236}">
                  <a16:creationId xmlns:a16="http://schemas.microsoft.com/office/drawing/2014/main" id="{A28DAB32-29F8-4A8F-9F01-26E8CFBB8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8" y="1483"/>
              <a:ext cx="240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6" name="Rectangle 216">
              <a:extLst>
                <a:ext uri="{FF2B5EF4-FFF2-40B4-BE49-F238E27FC236}">
                  <a16:creationId xmlns:a16="http://schemas.microsoft.com/office/drawing/2014/main" id="{DDB5723E-CB83-4B99-9D2F-24EB5B5043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8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7" name="Text Box 217">
              <a:extLst>
                <a:ext uri="{FF2B5EF4-FFF2-40B4-BE49-F238E27FC236}">
                  <a16:creationId xmlns:a16="http://schemas.microsoft.com/office/drawing/2014/main" id="{70EDC240-5CAD-4A16-B1C5-68059A083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1436"/>
              <a:ext cx="30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218">
              <a:extLst>
                <a:ext uri="{FF2B5EF4-FFF2-40B4-BE49-F238E27FC236}">
                  <a16:creationId xmlns:a16="http://schemas.microsoft.com/office/drawing/2014/main" id="{D567A21C-DF8D-4984-8E44-2E4E266F4B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0" y="1439"/>
              <a:ext cx="30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 Box 219">
              <a:extLst>
                <a:ext uri="{FF2B5EF4-FFF2-40B4-BE49-F238E27FC236}">
                  <a16:creationId xmlns:a16="http://schemas.microsoft.com/office/drawing/2014/main" id="{9E5853A0-916D-4A34-82DB-F02B4D6650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3" y="1436"/>
              <a:ext cx="902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6 1</a:t>
              </a:r>
            </a:p>
          </p:txBody>
        </p:sp>
        <p:sp>
          <p:nvSpPr>
            <p:cNvPr id="30" name="Text Box 221">
              <a:extLst>
                <a:ext uri="{FF2B5EF4-FFF2-40B4-BE49-F238E27FC236}">
                  <a16:creationId xmlns:a16="http://schemas.microsoft.com/office/drawing/2014/main" id="{F6047CDB-005F-41A6-91B1-793D816A58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9" y="1410"/>
              <a:ext cx="30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053B488-F6E4-47D1-8F8D-73AEC1828BA6}"/>
              </a:ext>
            </a:extLst>
          </p:cNvPr>
          <p:cNvSpPr txBox="1"/>
          <p:nvPr/>
        </p:nvSpPr>
        <p:spPr>
          <a:xfrm>
            <a:off x="7435048" y="2210045"/>
            <a:ext cx="53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- 4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3D8D2B8-8486-44A6-9669-EC83C2FBF7EE}"/>
              </a:ext>
            </a:extLst>
          </p:cNvPr>
          <p:cNvSpPr txBox="1"/>
          <p:nvPr/>
        </p:nvSpPr>
        <p:spPr>
          <a:xfrm>
            <a:off x="9334870" y="3612965"/>
            <a:ext cx="54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- 3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D3FFC077-E853-4FBB-9030-391701E77D2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589236" y="2909878"/>
            <a:ext cx="20098" cy="125708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B476A6C2-F1F5-4A5B-9FAF-6C1F6CEC70B6}"/>
              </a:ext>
            </a:extLst>
          </p:cNvPr>
          <p:cNvCxnSpPr>
            <a:cxnSpLocks/>
          </p:cNvCxnSpPr>
          <p:nvPr/>
        </p:nvCxnSpPr>
        <p:spPr bwMode="auto">
          <a:xfrm>
            <a:off x="6987219" y="3797631"/>
            <a:ext cx="139996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324960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F0ECBD4-3A68-4CF0-B157-BB8E724D1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8C889-B3ED-4960-88C6-4DBA95231265}" type="slidenum">
              <a:rPr lang="ru-RU" altLang="ru-RU" smtClean="0"/>
              <a:pPr>
                <a:defRPr/>
              </a:pPr>
              <a:t>18</a:t>
            </a:fld>
            <a:endParaRPr lang="ru-RU" alt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231DCC-32DF-45A7-B999-71AB5080A7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81" t="19908" r="32256" b="46149"/>
          <a:stretch/>
        </p:blipFill>
        <p:spPr>
          <a:xfrm>
            <a:off x="6987219" y="399494"/>
            <a:ext cx="4580385" cy="38085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47F2D7-200A-4507-91D1-ED1DA3123549}"/>
              </a:ext>
            </a:extLst>
          </p:cNvPr>
          <p:cNvSpPr txBox="1"/>
          <p:nvPr/>
        </p:nvSpPr>
        <p:spPr>
          <a:xfrm>
            <a:off x="270663" y="213600"/>
            <a:ext cx="6571873" cy="7097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Найти значение функции 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 - 12), если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)=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ax</a:t>
            </a:r>
            <a:r>
              <a:rPr lang="ru-RU" sz="2800" baseline="30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bx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вариант (без формул)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Относительно новой системы координат функция примет вид 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= 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sz="2800" baseline="300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4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 тогда в новой системе координат нам необходимо найти 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 - 8).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 - 8)= 64,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4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в первоначальной системе координат будем иметь на 3 меньше, т.е. 64 – 3 = 61.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4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chemeClr val="accent4">
                  <a:lumMod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chemeClr val="accent4">
                  <a:lumMod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chemeClr val="accent4">
                  <a:lumMod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7FA76E0A-835F-4DFF-B6E0-F947B27199BB}"/>
              </a:ext>
            </a:extLst>
          </p:cNvPr>
          <p:cNvSpPr/>
          <p:nvPr/>
        </p:nvSpPr>
        <p:spPr bwMode="auto">
          <a:xfrm>
            <a:off x="7546019" y="3719744"/>
            <a:ext cx="106532" cy="124287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6" name="Group 201">
            <a:extLst>
              <a:ext uri="{FF2B5EF4-FFF2-40B4-BE49-F238E27FC236}">
                <a16:creationId xmlns:a16="http://schemas.microsoft.com/office/drawing/2014/main" id="{C7FCF5B4-352C-402C-B441-597DBC19089E}"/>
              </a:ext>
            </a:extLst>
          </p:cNvPr>
          <p:cNvGrpSpPr>
            <a:grpSpLocks/>
          </p:cNvGrpSpPr>
          <p:nvPr/>
        </p:nvGrpSpPr>
        <p:grpSpPr bwMode="auto">
          <a:xfrm>
            <a:off x="7599285" y="4951233"/>
            <a:ext cx="3671888" cy="641350"/>
            <a:chOff x="3024" y="1410"/>
            <a:chExt cx="2313" cy="404"/>
          </a:xfrm>
        </p:grpSpPr>
        <p:grpSp>
          <p:nvGrpSpPr>
            <p:cNvPr id="17" name="Group 202">
              <a:extLst>
                <a:ext uri="{FF2B5EF4-FFF2-40B4-BE49-F238E27FC236}">
                  <a16:creationId xmlns:a16="http://schemas.microsoft.com/office/drawing/2014/main" id="{F855A14D-276D-4C66-81B0-4A7FF0A7CB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0" y="1512"/>
              <a:ext cx="579" cy="236"/>
              <a:chOff x="1849" y="2478"/>
              <a:chExt cx="657" cy="374"/>
            </a:xfrm>
          </p:grpSpPr>
          <p:sp>
            <p:nvSpPr>
              <p:cNvPr id="31" name="Text Box 203">
                <a:extLst>
                  <a:ext uri="{FF2B5EF4-FFF2-40B4-BE49-F238E27FC236}">
                    <a16:creationId xmlns:a16="http://schemas.microsoft.com/office/drawing/2014/main" id="{0404E0CC-69C4-43FD-B6A7-52B67711E0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8" y="2491"/>
                <a:ext cx="274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32" name="Text Box 204">
                <a:extLst>
                  <a:ext uri="{FF2B5EF4-FFF2-40B4-BE49-F238E27FC236}">
                    <a16:creationId xmlns:a16="http://schemas.microsoft.com/office/drawing/2014/main" id="{E6E8CC17-A32E-4CD6-9B0D-EE3F62A93C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3" y="2478"/>
                <a:ext cx="183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х</a:t>
                </a:r>
              </a:p>
            </p:txBody>
          </p:sp>
          <p:sp>
            <p:nvSpPr>
              <p:cNvPr id="33" name="Text Box 205">
                <a:extLst>
                  <a:ext uri="{FF2B5EF4-FFF2-40B4-BE49-F238E27FC236}">
                    <a16:creationId xmlns:a16="http://schemas.microsoft.com/office/drawing/2014/main" id="{2B35D031-1D56-4440-8280-8F1B9CDC93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9" y="2606"/>
                <a:ext cx="272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4" name="Text Box 206">
                <a:extLst>
                  <a:ext uri="{FF2B5EF4-FFF2-40B4-BE49-F238E27FC236}">
                    <a16:creationId xmlns:a16="http://schemas.microsoft.com/office/drawing/2014/main" id="{CD421A48-30E9-42CA-A1F3-290367B440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8" y="2608"/>
                <a:ext cx="175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35" name="Text Box 207">
                <a:extLst>
                  <a:ext uri="{FF2B5EF4-FFF2-40B4-BE49-F238E27FC236}">
                    <a16:creationId xmlns:a16="http://schemas.microsoft.com/office/drawing/2014/main" id="{CD318203-E0FB-4CB0-9839-FD18A6A501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24" y="2592"/>
                <a:ext cx="182" cy="2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х</a:t>
                </a:r>
              </a:p>
            </p:txBody>
          </p:sp>
        </p:grpSp>
        <p:sp>
          <p:nvSpPr>
            <p:cNvPr id="18" name="Rectangle 208">
              <a:extLst>
                <a:ext uri="{FF2B5EF4-FFF2-40B4-BE49-F238E27FC236}">
                  <a16:creationId xmlns:a16="http://schemas.microsoft.com/office/drawing/2014/main" id="{1B8E5BF8-5C04-438E-A69E-18B0281F0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455"/>
              <a:ext cx="2313" cy="342"/>
            </a:xfrm>
            <a:prstGeom prst="rect">
              <a:avLst/>
            </a:prstGeom>
            <a:solidFill>
              <a:srgbClr val="FFCCCC"/>
            </a:solidFill>
            <a:ln w="28575">
              <a:solidFill>
                <a:srgbClr val="FF99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9" name="AutoShape 209">
              <a:extLst>
                <a:ext uri="{FF2B5EF4-FFF2-40B4-BE49-F238E27FC236}">
                  <a16:creationId xmlns:a16="http://schemas.microsoft.com/office/drawing/2014/main" id="{73F39843-C666-48AC-8B15-22AF92C3A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4" y="1483"/>
              <a:ext cx="519" cy="287"/>
            </a:xfrm>
            <a:prstGeom prst="bevel">
              <a:avLst>
                <a:gd name="adj" fmla="val 12500"/>
              </a:avLst>
            </a:prstGeom>
            <a:solidFill>
              <a:srgbClr val="FF99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0" name="Text Box 210">
              <a:extLst>
                <a:ext uri="{FF2B5EF4-FFF2-40B4-BE49-F238E27FC236}">
                  <a16:creationId xmlns:a16="http://schemas.microsoft.com/office/drawing/2014/main" id="{A7A9410A-D593-4BD4-BFCB-2C0A27ED5D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2" y="1466"/>
              <a:ext cx="48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В 9</a:t>
              </a:r>
            </a:p>
          </p:txBody>
        </p:sp>
        <p:sp>
          <p:nvSpPr>
            <p:cNvPr id="21" name="Rectangle 211">
              <a:extLst>
                <a:ext uri="{FF2B5EF4-FFF2-40B4-BE49-F238E27FC236}">
                  <a16:creationId xmlns:a16="http://schemas.microsoft.com/office/drawing/2014/main" id="{AA5EB8E5-DCAE-46B5-8B28-5C1FD5C10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2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2" name="Rectangle 212">
              <a:extLst>
                <a:ext uri="{FF2B5EF4-FFF2-40B4-BE49-F238E27FC236}">
                  <a16:creationId xmlns:a16="http://schemas.microsoft.com/office/drawing/2014/main" id="{C8E3BAA5-1486-4EA0-A417-8A7421B57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" name="Rectangle 213">
              <a:extLst>
                <a:ext uri="{FF2B5EF4-FFF2-40B4-BE49-F238E27FC236}">
                  <a16:creationId xmlns:a16="http://schemas.microsoft.com/office/drawing/2014/main" id="{B7BAF808-1875-4562-AFD1-45E0FC62C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14">
              <a:extLst>
                <a:ext uri="{FF2B5EF4-FFF2-40B4-BE49-F238E27FC236}">
                  <a16:creationId xmlns:a16="http://schemas.microsoft.com/office/drawing/2014/main" id="{3F1790E6-4037-4929-BFEE-EEAC87477F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" name="Rectangle 215">
              <a:extLst>
                <a:ext uri="{FF2B5EF4-FFF2-40B4-BE49-F238E27FC236}">
                  <a16:creationId xmlns:a16="http://schemas.microsoft.com/office/drawing/2014/main" id="{A28DAB32-29F8-4A8F-9F01-26E8CFBB8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8" y="1483"/>
              <a:ext cx="240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6" name="Rectangle 216">
              <a:extLst>
                <a:ext uri="{FF2B5EF4-FFF2-40B4-BE49-F238E27FC236}">
                  <a16:creationId xmlns:a16="http://schemas.microsoft.com/office/drawing/2014/main" id="{DDB5723E-CB83-4B99-9D2F-24EB5B5043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8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7" name="Text Box 217">
              <a:extLst>
                <a:ext uri="{FF2B5EF4-FFF2-40B4-BE49-F238E27FC236}">
                  <a16:creationId xmlns:a16="http://schemas.microsoft.com/office/drawing/2014/main" id="{70EDC240-5CAD-4A16-B1C5-68059A083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1436"/>
              <a:ext cx="30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218">
              <a:extLst>
                <a:ext uri="{FF2B5EF4-FFF2-40B4-BE49-F238E27FC236}">
                  <a16:creationId xmlns:a16="http://schemas.microsoft.com/office/drawing/2014/main" id="{D567A21C-DF8D-4984-8E44-2E4E266F4B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0" y="1439"/>
              <a:ext cx="30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 Box 219">
              <a:extLst>
                <a:ext uri="{FF2B5EF4-FFF2-40B4-BE49-F238E27FC236}">
                  <a16:creationId xmlns:a16="http://schemas.microsoft.com/office/drawing/2014/main" id="{9E5853A0-916D-4A34-82DB-F02B4D6650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3" y="1436"/>
              <a:ext cx="902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6 1</a:t>
              </a:r>
            </a:p>
          </p:txBody>
        </p:sp>
        <p:sp>
          <p:nvSpPr>
            <p:cNvPr id="30" name="Text Box 221">
              <a:extLst>
                <a:ext uri="{FF2B5EF4-FFF2-40B4-BE49-F238E27FC236}">
                  <a16:creationId xmlns:a16="http://schemas.microsoft.com/office/drawing/2014/main" id="{F6047CDB-005F-41A6-91B1-793D816A58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9" y="1410"/>
              <a:ext cx="30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053B488-F6E4-47D1-8F8D-73AEC1828BA6}"/>
              </a:ext>
            </a:extLst>
          </p:cNvPr>
          <p:cNvSpPr txBox="1"/>
          <p:nvPr/>
        </p:nvSpPr>
        <p:spPr>
          <a:xfrm>
            <a:off x="7562058" y="2303755"/>
            <a:ext cx="53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- 4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3D8D2B8-8486-44A6-9669-EC83C2FBF7EE}"/>
              </a:ext>
            </a:extLst>
          </p:cNvPr>
          <p:cNvSpPr txBox="1"/>
          <p:nvPr/>
        </p:nvSpPr>
        <p:spPr>
          <a:xfrm>
            <a:off x="9334870" y="3612965"/>
            <a:ext cx="54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- 3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D3FFC077-E853-4FBB-9030-391701E77D2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599285" y="603682"/>
            <a:ext cx="10049" cy="356328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B476A6C2-F1F5-4A5B-9FAF-6C1F6CEC70B6}"/>
              </a:ext>
            </a:extLst>
          </p:cNvPr>
          <p:cNvCxnSpPr>
            <a:cxnSpLocks/>
          </p:cNvCxnSpPr>
          <p:nvPr/>
        </p:nvCxnSpPr>
        <p:spPr bwMode="auto">
          <a:xfrm>
            <a:off x="6987219" y="3797631"/>
            <a:ext cx="139996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6165260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1A10D56-6939-4C66-A40A-0A59A2E0B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8C889-B3ED-4960-88C6-4DBA95231265}" type="slidenum">
              <a:rPr lang="ru-RU" altLang="ru-RU" smtClean="0"/>
              <a:pPr>
                <a:defRPr/>
              </a:pPr>
              <a:t>19</a:t>
            </a:fld>
            <a:endParaRPr lang="ru-RU" alt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CDAEC2-44AA-4B87-B80A-206BF9F255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83" t="30420" r="47864" b="56505"/>
          <a:stretch/>
        </p:blipFill>
        <p:spPr>
          <a:xfrm>
            <a:off x="3781387" y="2077376"/>
            <a:ext cx="2527677" cy="13227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CBAC16-6F08-4BCF-9470-0D9918155E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28" t="45307" r="47354" b="41230"/>
          <a:stretch/>
        </p:blipFill>
        <p:spPr>
          <a:xfrm>
            <a:off x="6747782" y="3429000"/>
            <a:ext cx="2518354" cy="13227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CB1FE2-D5CF-4C98-AB2C-9C75049DA36B}"/>
              </a:ext>
            </a:extLst>
          </p:cNvPr>
          <p:cNvSpPr txBox="1"/>
          <p:nvPr/>
        </p:nvSpPr>
        <p:spPr>
          <a:xfrm>
            <a:off x="9436964" y="4898334"/>
            <a:ext cx="2348638" cy="1384995"/>
          </a:xfrm>
          <a:prstGeom prst="rect">
            <a:avLst/>
          </a:prstGeom>
          <a:solidFill>
            <a:schemeClr val="tx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ru-RU" dirty="0">
              <a:solidFill>
                <a:schemeClr val="accent4">
                  <a:lumMod val="10000"/>
                </a:schemeClr>
              </a:solidFill>
            </a:endParaRP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Решаем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без формул !</a:t>
            </a:r>
          </a:p>
          <a:p>
            <a:endParaRPr lang="ru-RU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5AA2CD3-FD6C-48B5-98A8-26013E1974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75" t="40647" r="55346" b="44466"/>
          <a:stretch/>
        </p:blipFill>
        <p:spPr>
          <a:xfrm>
            <a:off x="958789" y="548085"/>
            <a:ext cx="2396971" cy="15292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804649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1266900-E3F8-4354-A785-C61231B0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094" y="244476"/>
            <a:ext cx="11180233" cy="794211"/>
          </a:xfrm>
        </p:spPr>
        <p:txBody>
          <a:bodyPr/>
          <a:lstStyle/>
          <a:p>
            <a:r>
              <a:rPr lang="ru-RU" dirty="0">
                <a:solidFill>
                  <a:srgbClr val="3FD9E1"/>
                </a:solidFill>
              </a:rPr>
              <a:t>Изменения в </a:t>
            </a:r>
            <a:r>
              <a:rPr lang="ru-RU" dirty="0" err="1">
                <a:solidFill>
                  <a:srgbClr val="3FD9E1"/>
                </a:solidFill>
              </a:rPr>
              <a:t>КИМах</a:t>
            </a:r>
            <a:r>
              <a:rPr lang="ru-RU" dirty="0">
                <a:solidFill>
                  <a:srgbClr val="3FD9E1"/>
                </a:solidFill>
              </a:rPr>
              <a:t> ЕГЭ -  2022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0B11F55-E64D-46AC-934C-6F2BA6391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8C889-B3ED-4960-88C6-4DBA95231265}" type="slidenum">
              <a:rPr lang="ru-RU" altLang="ru-RU" smtClean="0"/>
              <a:pPr>
                <a:defRPr/>
              </a:pPr>
              <a:t>2</a:t>
            </a:fld>
            <a:endParaRPr lang="ru-RU" alt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97D89F-FAD8-4712-B929-220AB80F9B43}"/>
              </a:ext>
            </a:extLst>
          </p:cNvPr>
          <p:cNvSpPr txBox="1"/>
          <p:nvPr/>
        </p:nvSpPr>
        <p:spPr>
          <a:xfrm>
            <a:off x="1320922" y="1047564"/>
            <a:ext cx="9550155" cy="56323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 algn="l">
              <a:buAutoNum type="arabicPeriod"/>
            </a:pP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indent="-342900" algn="l">
              <a:buAutoNum type="arabicPeriod"/>
            </a:pP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Удалены задания 1 и 2, проверяющие умение использовать приобретённые знания и умения в практической и повседневной жизни, задание 3, проверяющее умение выполнять действия с геометрическими фигурами, координатами и векторами.</a:t>
            </a:r>
          </a:p>
          <a:p>
            <a:pPr marL="342900" indent="-342900" algn="l">
              <a:buAutoNum type="arabicPeriod"/>
            </a:pPr>
            <a:endParaRPr lang="ru-RU" b="0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342900" indent="-342900" algn="l">
              <a:buAutoNum type="arabicPeriod"/>
            </a:pP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Добавлены задание 9, проверяющее умение выполнять действия с функциями, и задание 10, проверяющее умение моделировать реальные ситуации на языке теории вероятностей и статистики, вычислять в простейших случаях вероятности событий.</a:t>
            </a:r>
          </a:p>
          <a:p>
            <a:pPr marL="342900" indent="-342900" algn="l">
              <a:buAutoNum type="arabicPeriod"/>
            </a:pPr>
            <a:endParaRPr lang="ru-RU" b="0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342900" indent="-342900" algn="l">
              <a:buAutoNum type="arabicPeriod"/>
            </a:pP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Внесено изменение в систему оценивания: максимальный балл за выполнение задания повышенного уровня 13, проверяющего умение выполнять действия с геометрическими фигурами, координатами и векторами, стал равен 3; максимальный балл за выполнение задания повышенного уровня 15, проверяющего умение использовать приобретённые знания и умения в практической деятельности и повседневной жизни, стал равен 2.</a:t>
            </a:r>
          </a:p>
          <a:p>
            <a:pPr marL="342900" indent="-342900" algn="l">
              <a:buAutoNum type="arabicPeriod"/>
            </a:pPr>
            <a:endParaRPr lang="ru-RU" b="0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342900" indent="-342900" algn="l">
              <a:buAutoNum type="arabicPeriod"/>
            </a:pP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Количество заданий уменьшилось с 19 до 18, максимальный балл за выполнение всей работы стал равным 31.</a:t>
            </a:r>
          </a:p>
          <a:p>
            <a:pPr marL="342900" indent="-342900" algn="l">
              <a:buAutoNum type="arabicPeriod"/>
            </a:pP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22861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0405740-EFEF-421D-B2BD-C073BBAA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8C889-B3ED-4960-88C6-4DBA95231265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F6FD0927-C2FE-4C3C-B2A4-DA3830C20148}"/>
              </a:ext>
            </a:extLst>
          </p:cNvPr>
          <p:cNvSpPr txBox="1">
            <a:spLocks/>
          </p:cNvSpPr>
          <p:nvPr/>
        </p:nvSpPr>
        <p:spPr>
          <a:xfrm>
            <a:off x="506027" y="2169511"/>
            <a:ext cx="11168426" cy="2056259"/>
          </a:xfrm>
          <a:prstGeom prst="rect">
            <a:avLst/>
          </a:prstGeom>
          <a:solidFill>
            <a:srgbClr val="3FD9E1"/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pPr algn="ctr"/>
            <a:r>
              <a:rPr lang="ru-RU" sz="4000" kern="0" dirty="0"/>
              <a:t>Функция, описывающая обратную пропорциональную зависимость, её график</a:t>
            </a:r>
          </a:p>
          <a:p>
            <a:pPr algn="ctr"/>
            <a:endParaRPr lang="ru-RU" sz="4000" kern="0" dirty="0"/>
          </a:p>
        </p:txBody>
      </p:sp>
    </p:spTree>
    <p:extLst>
      <p:ext uri="{BB962C8B-B14F-4D97-AF65-F5344CB8AC3E}">
        <p14:creationId xmlns:p14="http://schemas.microsoft.com/office/powerpoint/2010/main" val="389841909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20BD77C-C8AD-4026-A5C6-AB66E394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8C889-B3ED-4960-88C6-4DBA95231265}" type="slidenum">
              <a:rPr lang="ru-RU" altLang="ru-RU" smtClean="0"/>
              <a:pPr>
                <a:defRPr/>
              </a:pPr>
              <a:t>21</a:t>
            </a:fld>
            <a:endParaRPr lang="ru-RU" alt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1E063B-26C7-4C17-AAAF-33E951979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90" t="15145" r="58464" b="38771"/>
          <a:stretch/>
        </p:blipFill>
        <p:spPr>
          <a:xfrm>
            <a:off x="405631" y="1615735"/>
            <a:ext cx="6004047" cy="44033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B6E910-8D0C-4B19-B610-4406E0E634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496" t="34045" r="12476" b="20777"/>
          <a:stretch/>
        </p:blipFill>
        <p:spPr>
          <a:xfrm>
            <a:off x="6733814" y="1615735"/>
            <a:ext cx="5203099" cy="440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910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4250F00-BD4D-4C23-BCDA-644DEADD9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8C889-B3ED-4960-88C6-4DBA95231265}" type="slidenum">
              <a:rPr lang="ru-RU" altLang="ru-RU" smtClean="0"/>
              <a:pPr>
                <a:defRPr/>
              </a:pPr>
              <a:t>22</a:t>
            </a:fld>
            <a:endParaRPr lang="ru-RU" alt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83C3E4-DEF6-40E6-9239-321716B44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87" t="28532" r="61609" b="58677"/>
          <a:stretch/>
        </p:blipFill>
        <p:spPr>
          <a:xfrm>
            <a:off x="9161755" y="136525"/>
            <a:ext cx="1526960" cy="13671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BA9254-51E8-4474-9FCC-0ACCED8F73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64" t="25582" r="42961" b="31311"/>
          <a:stretch/>
        </p:blipFill>
        <p:spPr>
          <a:xfrm>
            <a:off x="417248" y="2530135"/>
            <a:ext cx="4615592" cy="35333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65DE73-5814-4091-A932-0EAA77679544}"/>
              </a:ext>
            </a:extLst>
          </p:cNvPr>
          <p:cNvSpPr txBox="1"/>
          <p:nvPr/>
        </p:nvSpPr>
        <p:spPr>
          <a:xfrm>
            <a:off x="5032840" y="259905"/>
            <a:ext cx="4074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Основная формула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886947-75C8-4107-ADC5-BE504F3588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64" t="25582" r="62461" b="63452"/>
          <a:stretch/>
        </p:blipFill>
        <p:spPr>
          <a:xfrm>
            <a:off x="6889072" y="1898207"/>
            <a:ext cx="3338004" cy="18655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13D277-DADB-43FD-B04B-70C5233B875D}"/>
              </a:ext>
            </a:extLst>
          </p:cNvPr>
          <p:cNvSpPr txBox="1"/>
          <p:nvPr/>
        </p:nvSpPr>
        <p:spPr>
          <a:xfrm>
            <a:off x="6158144" y="4545367"/>
            <a:ext cx="3483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</a:rPr>
              <a:t>Асимптоты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7908A1-02FA-4820-B9D9-EF0B99628020}"/>
              </a:ext>
            </a:extLst>
          </p:cNvPr>
          <p:cNvSpPr txBox="1"/>
          <p:nvPr/>
        </p:nvSpPr>
        <p:spPr>
          <a:xfrm>
            <a:off x="9249834" y="4699856"/>
            <a:ext cx="1482571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accent4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y</a:t>
            </a:r>
            <a:r>
              <a:rPr lang="ru-RU" sz="3600" i="1" dirty="0">
                <a:solidFill>
                  <a:schemeClr val="accent4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=</a:t>
            </a:r>
            <a:r>
              <a:rPr lang="en-US" sz="3600" i="1" dirty="0">
                <a:solidFill>
                  <a:schemeClr val="accent4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  x = a</a:t>
            </a:r>
            <a:r>
              <a:rPr lang="ru-RU" sz="3600" i="1" dirty="0">
                <a:solidFill>
                  <a:schemeClr val="accent4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659728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2EE5B37-C1FF-4787-8020-B0BC362EC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8C889-B3ED-4960-88C6-4DBA95231265}" type="slidenum">
              <a:rPr lang="ru-RU" altLang="ru-RU" smtClean="0"/>
              <a:pPr>
                <a:defRPr/>
              </a:pPr>
              <a:t>23</a:t>
            </a:fld>
            <a:endParaRPr lang="ru-RU" alt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797C17-B50B-4353-A4AC-DBD7A9DED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71" t="14240" r="27476" b="51327"/>
          <a:stretch/>
        </p:blipFill>
        <p:spPr>
          <a:xfrm>
            <a:off x="426127" y="233039"/>
            <a:ext cx="10981612" cy="3195961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32025C5-5258-40EE-911D-8060786A03A0}"/>
              </a:ext>
            </a:extLst>
          </p:cNvPr>
          <p:cNvCxnSpPr/>
          <p:nvPr/>
        </p:nvCxnSpPr>
        <p:spPr bwMode="auto">
          <a:xfrm>
            <a:off x="9481351" y="461639"/>
            <a:ext cx="0" cy="2689934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C652BB77-79C0-4D81-8319-C328FB912882}"/>
              </a:ext>
            </a:extLst>
          </p:cNvPr>
          <p:cNvCxnSpPr>
            <a:cxnSpLocks/>
          </p:cNvCxnSpPr>
          <p:nvPr/>
        </p:nvCxnSpPr>
        <p:spPr bwMode="auto">
          <a:xfrm>
            <a:off x="7470592" y="1788849"/>
            <a:ext cx="4021518" cy="1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E7DF320-ACA1-4C49-9229-DEFC8B0B9E4D}"/>
              </a:ext>
            </a:extLst>
          </p:cNvPr>
          <p:cNvSpPr txBox="1"/>
          <p:nvPr/>
        </p:nvSpPr>
        <p:spPr>
          <a:xfrm>
            <a:off x="9170633" y="2016996"/>
            <a:ext cx="221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5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AC5436-343A-48E6-B235-A21C60AE18DB}"/>
              </a:ext>
            </a:extLst>
          </p:cNvPr>
          <p:cNvSpPr txBox="1"/>
          <p:nvPr/>
        </p:nvSpPr>
        <p:spPr>
          <a:xfrm>
            <a:off x="7958798" y="1604183"/>
            <a:ext cx="221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1</a:t>
            </a:r>
            <a:endParaRPr lang="ru-RU" b="1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D98079-0A3C-4DBF-B0C2-474FA48401D3}"/>
                  </a:ext>
                </a:extLst>
              </p:cNvPr>
              <p:cNvSpPr txBox="1"/>
              <p:nvPr/>
            </p:nvSpPr>
            <p:spPr>
              <a:xfrm>
                <a:off x="479426" y="1788849"/>
                <a:ext cx="5237826" cy="4958793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rgbClr val="002060"/>
                    </a:solidFill>
                  </a:rPr>
                  <a:t>Асимптоты  х = 5, у = 1</a:t>
                </a:r>
              </a:p>
              <a:p>
                <a:r>
                  <a:rPr lang="ru-RU" dirty="0" err="1">
                    <a:solidFill>
                      <a:srgbClr val="002060"/>
                    </a:solidFill>
                  </a:rPr>
                  <a:t>Т.е</a:t>
                </a:r>
                <a:r>
                  <a:rPr lang="ru-RU" dirty="0">
                    <a:solidFill>
                      <a:srgbClr val="002060"/>
                    </a:solidFill>
                  </a:rPr>
                  <a:t> . </a:t>
                </a:r>
                <a:r>
                  <a:rPr lang="en-US" dirty="0">
                    <a:solidFill>
                      <a:srgbClr val="002060"/>
                    </a:solidFill>
                  </a:rPr>
                  <a:t>b = - 5, c = 1</a:t>
                </a:r>
                <a:endParaRPr lang="ru-RU" dirty="0">
                  <a:solidFill>
                    <a:srgbClr val="002060"/>
                  </a:solidFill>
                </a:endParaRPr>
              </a:p>
              <a:p>
                <a:r>
                  <a:rPr lang="ru-RU" dirty="0">
                    <a:solidFill>
                      <a:srgbClr val="002060"/>
                    </a:solidFill>
                  </a:rPr>
                  <a:t>В новой системе координат функция имеет вид    </a:t>
                </a:r>
                <a14:m>
                  <m:oMath xmlns:m="http://schemas.openxmlformats.org/officeDocument/2006/math">
                    <m:r>
                      <a:rPr lang="ru-RU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у=</m:t>
                    </m:r>
                    <m:f>
                      <m:fPr>
                        <m:ctrlPr>
                          <a:rPr lang="ru-RU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а</m:t>
                        </m:r>
                      </m:num>
                      <m:den>
                        <m:r>
                          <a:rPr lang="ru-RU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х</m:t>
                        </m:r>
                      </m:den>
                    </m:f>
                  </m:oMath>
                </a14:m>
                <a:endParaRPr lang="ru-RU" sz="2800" dirty="0">
                  <a:solidFill>
                    <a:srgbClr val="002060"/>
                  </a:solidFill>
                </a:endParaRPr>
              </a:p>
              <a:p>
                <a:r>
                  <a:rPr lang="ru-RU" dirty="0">
                    <a:solidFill>
                      <a:srgbClr val="002060"/>
                    </a:solidFill>
                  </a:rPr>
                  <a:t>Определим а</a:t>
                </a:r>
              </a:p>
              <a:p>
                <a:endParaRPr lang="ru-RU" dirty="0">
                  <a:solidFill>
                    <a:srgbClr val="002060"/>
                  </a:solidFill>
                </a:endParaRPr>
              </a:p>
              <a:p>
                <a:r>
                  <a:rPr lang="ru-RU" sz="2400" dirty="0">
                    <a:solidFill>
                      <a:srgbClr val="002060"/>
                    </a:solidFill>
                  </a:rPr>
                  <a:t>А(2; - 2) – </a:t>
                </a:r>
                <a:r>
                  <a:rPr lang="ru-RU" dirty="0">
                    <a:solidFill>
                      <a:srgbClr val="002060"/>
                    </a:solidFill>
                  </a:rPr>
                  <a:t>координаты точки в новой системе координат</a:t>
                </a:r>
              </a:p>
              <a:p>
                <a:r>
                  <a:rPr lang="ru-RU" sz="2400" dirty="0">
                    <a:solidFill>
                      <a:srgbClr val="002060"/>
                    </a:solidFill>
                  </a:rPr>
                  <a:t>а = - 4</a:t>
                </a:r>
              </a:p>
              <a:p>
                <a:r>
                  <a:rPr lang="en-US" sz="2800" dirty="0">
                    <a:solidFill>
                      <a:srgbClr val="002060"/>
                    </a:solidFill>
                  </a:rPr>
                  <a:t>f(x)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den>
                    </m:f>
                    <m:r>
                      <a:rPr lang="en-US" sz="32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ru-RU" sz="3200" dirty="0">
                  <a:solidFill>
                    <a:srgbClr val="002060"/>
                  </a:solidFill>
                </a:endParaRPr>
              </a:p>
              <a:p>
                <a:endParaRPr lang="ru-RU" sz="3200" dirty="0">
                  <a:solidFill>
                    <a:srgbClr val="C00000"/>
                  </a:solidFill>
                </a:endParaRPr>
              </a:p>
              <a:p>
                <a:r>
                  <a:rPr lang="en-US" sz="2800" dirty="0">
                    <a:solidFill>
                      <a:schemeClr val="accent4">
                        <a:lumMod val="10000"/>
                      </a:schemeClr>
                    </a:solidFill>
                  </a:rPr>
                  <a:t>f(10) = 0,2</a:t>
                </a:r>
                <a:endParaRPr lang="ru-RU" sz="2800" dirty="0">
                  <a:solidFill>
                    <a:schemeClr val="accent4">
                      <a:lumMod val="10000"/>
                    </a:schemeClr>
                  </a:solidFill>
                </a:endParaRP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 </a:t>
                </a:r>
                <a:endParaRPr lang="ru-RU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D98079-0A3C-4DBF-B0C2-474FA4840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6" y="1788849"/>
                <a:ext cx="5237826" cy="4958793"/>
              </a:xfrm>
              <a:prstGeom prst="rect">
                <a:avLst/>
              </a:prstGeom>
              <a:blipFill>
                <a:blip r:embed="rId3"/>
                <a:stretch>
                  <a:fillRect l="-2445" t="-614" r="-57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Овал 13">
            <a:extLst>
              <a:ext uri="{FF2B5EF4-FFF2-40B4-BE49-F238E27FC236}">
                <a16:creationId xmlns:a16="http://schemas.microsoft.com/office/drawing/2014/main" id="{E09F9CE8-BFF7-4B1A-A5EF-0DC86258F949}"/>
              </a:ext>
            </a:extLst>
          </p:cNvPr>
          <p:cNvSpPr/>
          <p:nvPr/>
        </p:nvSpPr>
        <p:spPr bwMode="auto">
          <a:xfrm>
            <a:off x="9971694" y="2268245"/>
            <a:ext cx="65308" cy="7989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normalizeH="0" baseline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4852AD-0DF1-4E02-BC23-DC02B8BD13E5}"/>
              </a:ext>
            </a:extLst>
          </p:cNvPr>
          <p:cNvSpPr txBox="1"/>
          <p:nvPr/>
        </p:nvSpPr>
        <p:spPr>
          <a:xfrm>
            <a:off x="10213730" y="2122646"/>
            <a:ext cx="230815" cy="369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А</a:t>
            </a:r>
          </a:p>
        </p:txBody>
      </p:sp>
      <p:grpSp>
        <p:nvGrpSpPr>
          <p:cNvPr id="16" name="Group 201">
            <a:extLst>
              <a:ext uri="{FF2B5EF4-FFF2-40B4-BE49-F238E27FC236}">
                <a16:creationId xmlns:a16="http://schemas.microsoft.com/office/drawing/2014/main" id="{84A14D47-59E0-4D30-9BD6-3846035DB838}"/>
              </a:ext>
            </a:extLst>
          </p:cNvPr>
          <p:cNvGrpSpPr>
            <a:grpSpLocks/>
          </p:cNvGrpSpPr>
          <p:nvPr/>
        </p:nvGrpSpPr>
        <p:grpSpPr bwMode="auto">
          <a:xfrm>
            <a:off x="7599285" y="4951233"/>
            <a:ext cx="3671888" cy="641350"/>
            <a:chOff x="3024" y="1410"/>
            <a:chExt cx="2313" cy="404"/>
          </a:xfrm>
        </p:grpSpPr>
        <p:grpSp>
          <p:nvGrpSpPr>
            <p:cNvPr id="17" name="Group 202">
              <a:extLst>
                <a:ext uri="{FF2B5EF4-FFF2-40B4-BE49-F238E27FC236}">
                  <a16:creationId xmlns:a16="http://schemas.microsoft.com/office/drawing/2014/main" id="{2D4E3812-AF9D-4869-B98E-0A1E115F8A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0" y="1512"/>
              <a:ext cx="579" cy="236"/>
              <a:chOff x="1849" y="2478"/>
              <a:chExt cx="657" cy="374"/>
            </a:xfrm>
          </p:grpSpPr>
          <p:sp>
            <p:nvSpPr>
              <p:cNvPr id="31" name="Text Box 203">
                <a:extLst>
                  <a:ext uri="{FF2B5EF4-FFF2-40B4-BE49-F238E27FC236}">
                    <a16:creationId xmlns:a16="http://schemas.microsoft.com/office/drawing/2014/main" id="{AB3352E3-D679-4545-A91A-61DBDD3207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8" y="2491"/>
                <a:ext cx="274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32" name="Text Box 204">
                <a:extLst>
                  <a:ext uri="{FF2B5EF4-FFF2-40B4-BE49-F238E27FC236}">
                    <a16:creationId xmlns:a16="http://schemas.microsoft.com/office/drawing/2014/main" id="{16873E24-7592-4A2A-891A-4C2265EFEC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3" y="2478"/>
                <a:ext cx="183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х</a:t>
                </a:r>
              </a:p>
            </p:txBody>
          </p:sp>
          <p:sp>
            <p:nvSpPr>
              <p:cNvPr id="33" name="Text Box 205">
                <a:extLst>
                  <a:ext uri="{FF2B5EF4-FFF2-40B4-BE49-F238E27FC236}">
                    <a16:creationId xmlns:a16="http://schemas.microsoft.com/office/drawing/2014/main" id="{03A6ECF9-B7FA-4A6A-8BA6-058609B43C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9" y="2606"/>
                <a:ext cx="272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4" name="Text Box 206">
                <a:extLst>
                  <a:ext uri="{FF2B5EF4-FFF2-40B4-BE49-F238E27FC236}">
                    <a16:creationId xmlns:a16="http://schemas.microsoft.com/office/drawing/2014/main" id="{1D62548D-7E2F-4990-9DF0-A124F0A61B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8" y="2608"/>
                <a:ext cx="175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35" name="Text Box 207">
                <a:extLst>
                  <a:ext uri="{FF2B5EF4-FFF2-40B4-BE49-F238E27FC236}">
                    <a16:creationId xmlns:a16="http://schemas.microsoft.com/office/drawing/2014/main" id="{BE9D5C99-F915-4314-A52A-24724E1600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24" y="2592"/>
                <a:ext cx="182" cy="2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х</a:t>
                </a:r>
              </a:p>
            </p:txBody>
          </p:sp>
        </p:grpSp>
        <p:sp>
          <p:nvSpPr>
            <p:cNvPr id="18" name="Rectangle 208">
              <a:extLst>
                <a:ext uri="{FF2B5EF4-FFF2-40B4-BE49-F238E27FC236}">
                  <a16:creationId xmlns:a16="http://schemas.microsoft.com/office/drawing/2014/main" id="{26FBC1D8-61A8-4173-A584-FA5506C8FF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455"/>
              <a:ext cx="2313" cy="342"/>
            </a:xfrm>
            <a:prstGeom prst="rect">
              <a:avLst/>
            </a:prstGeom>
            <a:solidFill>
              <a:srgbClr val="FFCCCC"/>
            </a:solidFill>
            <a:ln w="28575">
              <a:solidFill>
                <a:srgbClr val="FF99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9" name="AutoShape 209">
              <a:extLst>
                <a:ext uri="{FF2B5EF4-FFF2-40B4-BE49-F238E27FC236}">
                  <a16:creationId xmlns:a16="http://schemas.microsoft.com/office/drawing/2014/main" id="{BD99D510-83C0-4EBB-ABC8-8739E0265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4" y="1483"/>
              <a:ext cx="519" cy="287"/>
            </a:xfrm>
            <a:prstGeom prst="bevel">
              <a:avLst>
                <a:gd name="adj" fmla="val 12500"/>
              </a:avLst>
            </a:prstGeom>
            <a:solidFill>
              <a:srgbClr val="FF99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0" name="Text Box 210">
              <a:extLst>
                <a:ext uri="{FF2B5EF4-FFF2-40B4-BE49-F238E27FC236}">
                  <a16:creationId xmlns:a16="http://schemas.microsoft.com/office/drawing/2014/main" id="{9ACA1B5A-F686-4F9B-9FB4-A995F62414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2" y="1466"/>
              <a:ext cx="48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В 9</a:t>
              </a:r>
            </a:p>
          </p:txBody>
        </p:sp>
        <p:sp>
          <p:nvSpPr>
            <p:cNvPr id="21" name="Rectangle 211">
              <a:extLst>
                <a:ext uri="{FF2B5EF4-FFF2-40B4-BE49-F238E27FC236}">
                  <a16:creationId xmlns:a16="http://schemas.microsoft.com/office/drawing/2014/main" id="{20DD0072-50EE-4FC5-B869-3F386C8DB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2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2" name="Rectangle 212">
              <a:extLst>
                <a:ext uri="{FF2B5EF4-FFF2-40B4-BE49-F238E27FC236}">
                  <a16:creationId xmlns:a16="http://schemas.microsoft.com/office/drawing/2014/main" id="{60D701BE-575F-4C5E-8916-4843C8A74C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" name="Rectangle 213">
              <a:extLst>
                <a:ext uri="{FF2B5EF4-FFF2-40B4-BE49-F238E27FC236}">
                  <a16:creationId xmlns:a16="http://schemas.microsoft.com/office/drawing/2014/main" id="{17063B37-8F76-4EA4-84B6-764981A01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14">
              <a:extLst>
                <a:ext uri="{FF2B5EF4-FFF2-40B4-BE49-F238E27FC236}">
                  <a16:creationId xmlns:a16="http://schemas.microsoft.com/office/drawing/2014/main" id="{91B24153-065E-4C6D-80D6-46F7FB42A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" name="Rectangle 215">
              <a:extLst>
                <a:ext uri="{FF2B5EF4-FFF2-40B4-BE49-F238E27FC236}">
                  <a16:creationId xmlns:a16="http://schemas.microsoft.com/office/drawing/2014/main" id="{81D6A5CB-9BC7-4F80-AFED-AE96E33E8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8" y="1483"/>
              <a:ext cx="240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6" name="Rectangle 216">
              <a:extLst>
                <a:ext uri="{FF2B5EF4-FFF2-40B4-BE49-F238E27FC236}">
                  <a16:creationId xmlns:a16="http://schemas.microsoft.com/office/drawing/2014/main" id="{6A95214C-5895-47E7-988B-BA190B904F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8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7" name="Text Box 217">
              <a:extLst>
                <a:ext uri="{FF2B5EF4-FFF2-40B4-BE49-F238E27FC236}">
                  <a16:creationId xmlns:a16="http://schemas.microsoft.com/office/drawing/2014/main" id="{0170CA7C-1686-4FD9-9ED4-E614EF03CE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1436"/>
              <a:ext cx="30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218">
              <a:extLst>
                <a:ext uri="{FF2B5EF4-FFF2-40B4-BE49-F238E27FC236}">
                  <a16:creationId xmlns:a16="http://schemas.microsoft.com/office/drawing/2014/main" id="{3A78E8D1-83FA-4F1D-B93C-143FD37D52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0" y="1439"/>
              <a:ext cx="30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 Box 219">
              <a:extLst>
                <a:ext uri="{FF2B5EF4-FFF2-40B4-BE49-F238E27FC236}">
                  <a16:creationId xmlns:a16="http://schemas.microsoft.com/office/drawing/2014/main" id="{96E5B0FD-A114-4B63-BF78-FE9BBC2935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3" y="1436"/>
              <a:ext cx="902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kumimoji="0" lang="ru-RU" altLang="ru-RU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ru-RU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endParaRPr kumimoji="0" lang="ru-RU" alt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 Box 221">
              <a:extLst>
                <a:ext uri="{FF2B5EF4-FFF2-40B4-BE49-F238E27FC236}">
                  <a16:creationId xmlns:a16="http://schemas.microsoft.com/office/drawing/2014/main" id="{CF2D795B-8993-4911-8105-CFA6EBC0B1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9" y="1410"/>
              <a:ext cx="30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0" lang="ru-RU" alt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10546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0AF2593-436B-4684-9869-C6CF0CF64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8C889-B3ED-4960-88C6-4DBA95231265}" type="slidenum">
              <a:rPr lang="ru-RU" altLang="ru-RU" smtClean="0"/>
              <a:pPr>
                <a:defRPr/>
              </a:pPr>
              <a:t>24</a:t>
            </a:fld>
            <a:endParaRPr lang="ru-RU" alt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48A8EE-F9CF-46E3-9697-4D192645A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89" t="23172" r="32937" b="37475"/>
          <a:stretch/>
        </p:blipFill>
        <p:spPr>
          <a:xfrm>
            <a:off x="710213" y="136525"/>
            <a:ext cx="9188388" cy="3810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977A92-036C-443D-AD3A-01625E2B5322}"/>
              </a:ext>
            </a:extLst>
          </p:cNvPr>
          <p:cNvSpPr txBox="1"/>
          <p:nvPr/>
        </p:nvSpPr>
        <p:spPr>
          <a:xfrm>
            <a:off x="710213" y="2254928"/>
            <a:ext cx="5513032" cy="307776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g(x) = ax + b         k/(-2) = - 3 </a:t>
            </a:r>
          </a:p>
          <a:p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a = 4, b = 5            k = 6</a:t>
            </a:r>
          </a:p>
          <a:p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g(x) = 4x + 5          f(x) = 6/x</a:t>
            </a:r>
          </a:p>
          <a:p>
            <a:endParaRPr lang="en-US" sz="2000" dirty="0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   6/x = 4x + 5</a:t>
            </a:r>
          </a:p>
          <a:p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   </a:t>
            </a:r>
            <a:r>
              <a:rPr lang="en-US" sz="2000" dirty="0">
                <a:solidFill>
                  <a:schemeClr val="accent4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4x</a:t>
            </a:r>
            <a:r>
              <a:rPr lang="en-US" sz="2000" baseline="30000" dirty="0">
                <a:solidFill>
                  <a:schemeClr val="accent4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2000" dirty="0">
                <a:solidFill>
                  <a:schemeClr val="accent4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+5x – 6 = 0 </a:t>
            </a:r>
          </a:p>
          <a:p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Найдем корни уравнения х= - 2,  х = 0,75</a:t>
            </a:r>
            <a:endParaRPr lang="en-US" sz="2000" dirty="0">
              <a:solidFill>
                <a:schemeClr val="accent4">
                  <a:lumMod val="10000"/>
                </a:schemeClr>
              </a:solidFill>
            </a:endParaRPr>
          </a:p>
          <a:p>
            <a:endParaRPr lang="en-US" dirty="0">
              <a:solidFill>
                <a:schemeClr val="accent4">
                  <a:lumMod val="10000"/>
                </a:schemeClr>
              </a:solidFill>
            </a:endParaRPr>
          </a:p>
          <a:p>
            <a:endParaRPr lang="en-US" dirty="0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endParaRPr lang="ru-RU" dirty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D5C28473-479E-44CF-80FE-6351FE9AFF14}"/>
              </a:ext>
            </a:extLst>
          </p:cNvPr>
          <p:cNvCxnSpPr>
            <a:cxnSpLocks/>
          </p:cNvCxnSpPr>
          <p:nvPr/>
        </p:nvCxnSpPr>
        <p:spPr bwMode="auto">
          <a:xfrm>
            <a:off x="7261934" y="3053918"/>
            <a:ext cx="310718" cy="0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0F64F1E8-E27E-4C45-951E-921E44BE0FD0}"/>
              </a:ext>
            </a:extLst>
          </p:cNvPr>
          <p:cNvCxnSpPr>
            <a:cxnSpLocks/>
          </p:cNvCxnSpPr>
          <p:nvPr/>
        </p:nvCxnSpPr>
        <p:spPr bwMode="auto">
          <a:xfrm>
            <a:off x="7572652" y="1927933"/>
            <a:ext cx="0" cy="1125985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FCB356E-CBCA-4133-87EA-879AEB0B05AA}"/>
              </a:ext>
            </a:extLst>
          </p:cNvPr>
          <p:cNvSpPr txBox="1"/>
          <p:nvPr/>
        </p:nvSpPr>
        <p:spPr>
          <a:xfrm>
            <a:off x="7572652" y="541538"/>
            <a:ext cx="21306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F2E6C77-0E9E-4776-94A7-4F8794B78A3A}"/>
              </a:ext>
            </a:extLst>
          </p:cNvPr>
          <p:cNvCxnSpPr/>
          <p:nvPr/>
        </p:nvCxnSpPr>
        <p:spPr bwMode="auto">
          <a:xfrm>
            <a:off x="2293399" y="1322773"/>
            <a:ext cx="103572" cy="0"/>
          </a:xfrm>
          <a:prstGeom prst="line">
            <a:avLst/>
          </a:prstGeom>
          <a:noFill/>
          <a:ln w="28575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4" name="Group 201">
            <a:extLst>
              <a:ext uri="{FF2B5EF4-FFF2-40B4-BE49-F238E27FC236}">
                <a16:creationId xmlns:a16="http://schemas.microsoft.com/office/drawing/2014/main" id="{B40083C0-F437-47F8-8BFB-92FF0E487DB3}"/>
              </a:ext>
            </a:extLst>
          </p:cNvPr>
          <p:cNvGrpSpPr>
            <a:grpSpLocks/>
          </p:cNvGrpSpPr>
          <p:nvPr/>
        </p:nvGrpSpPr>
        <p:grpSpPr bwMode="auto">
          <a:xfrm>
            <a:off x="6383566" y="5558186"/>
            <a:ext cx="3671888" cy="641350"/>
            <a:chOff x="3024" y="1410"/>
            <a:chExt cx="2313" cy="404"/>
          </a:xfrm>
        </p:grpSpPr>
        <p:grpSp>
          <p:nvGrpSpPr>
            <p:cNvPr id="15" name="Group 202">
              <a:extLst>
                <a:ext uri="{FF2B5EF4-FFF2-40B4-BE49-F238E27FC236}">
                  <a16:creationId xmlns:a16="http://schemas.microsoft.com/office/drawing/2014/main" id="{E3402C8F-F193-40BC-B24E-90CD1C57C1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0" y="1512"/>
              <a:ext cx="579" cy="236"/>
              <a:chOff x="1849" y="2478"/>
              <a:chExt cx="657" cy="374"/>
            </a:xfrm>
          </p:grpSpPr>
          <p:sp>
            <p:nvSpPr>
              <p:cNvPr id="29" name="Text Box 203">
                <a:extLst>
                  <a:ext uri="{FF2B5EF4-FFF2-40B4-BE49-F238E27FC236}">
                    <a16:creationId xmlns:a16="http://schemas.microsoft.com/office/drawing/2014/main" id="{4F06A222-9014-40BB-A271-D02E2E974F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8" y="2491"/>
                <a:ext cx="274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30" name="Text Box 204">
                <a:extLst>
                  <a:ext uri="{FF2B5EF4-FFF2-40B4-BE49-F238E27FC236}">
                    <a16:creationId xmlns:a16="http://schemas.microsoft.com/office/drawing/2014/main" id="{7A678EF8-3663-459D-9BD8-2843B9D7BB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3" y="2478"/>
                <a:ext cx="183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х</a:t>
                </a:r>
              </a:p>
            </p:txBody>
          </p:sp>
          <p:sp>
            <p:nvSpPr>
              <p:cNvPr id="31" name="Text Box 205">
                <a:extLst>
                  <a:ext uri="{FF2B5EF4-FFF2-40B4-BE49-F238E27FC236}">
                    <a16:creationId xmlns:a16="http://schemas.microsoft.com/office/drawing/2014/main" id="{F5FB03F2-090E-4378-8057-34B21AD5CE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9" y="2606"/>
                <a:ext cx="272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2" name="Text Box 206">
                <a:extLst>
                  <a:ext uri="{FF2B5EF4-FFF2-40B4-BE49-F238E27FC236}">
                    <a16:creationId xmlns:a16="http://schemas.microsoft.com/office/drawing/2014/main" id="{6DDFE3EC-8A21-4300-B311-09B3AD6F10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8" y="2608"/>
                <a:ext cx="175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33" name="Text Box 207">
                <a:extLst>
                  <a:ext uri="{FF2B5EF4-FFF2-40B4-BE49-F238E27FC236}">
                    <a16:creationId xmlns:a16="http://schemas.microsoft.com/office/drawing/2014/main" id="{4E7BFE1E-7267-45CF-B446-3FE2723428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24" y="2592"/>
                <a:ext cx="182" cy="2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х</a:t>
                </a:r>
              </a:p>
            </p:txBody>
          </p:sp>
        </p:grpSp>
        <p:sp>
          <p:nvSpPr>
            <p:cNvPr id="16" name="Rectangle 208">
              <a:extLst>
                <a:ext uri="{FF2B5EF4-FFF2-40B4-BE49-F238E27FC236}">
                  <a16:creationId xmlns:a16="http://schemas.microsoft.com/office/drawing/2014/main" id="{F52201CF-F872-4BD4-938C-08FAE5D58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455"/>
              <a:ext cx="2313" cy="342"/>
            </a:xfrm>
            <a:prstGeom prst="rect">
              <a:avLst/>
            </a:prstGeom>
            <a:solidFill>
              <a:srgbClr val="FFCCCC"/>
            </a:solidFill>
            <a:ln w="28575">
              <a:solidFill>
                <a:srgbClr val="FF99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7" name="AutoShape 209">
              <a:extLst>
                <a:ext uri="{FF2B5EF4-FFF2-40B4-BE49-F238E27FC236}">
                  <a16:creationId xmlns:a16="http://schemas.microsoft.com/office/drawing/2014/main" id="{9962D22F-A823-41FB-90A6-48D0188C7F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4" y="1483"/>
              <a:ext cx="519" cy="287"/>
            </a:xfrm>
            <a:prstGeom prst="bevel">
              <a:avLst>
                <a:gd name="adj" fmla="val 12500"/>
              </a:avLst>
            </a:prstGeom>
            <a:solidFill>
              <a:srgbClr val="FF99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8" name="Text Box 210">
              <a:extLst>
                <a:ext uri="{FF2B5EF4-FFF2-40B4-BE49-F238E27FC236}">
                  <a16:creationId xmlns:a16="http://schemas.microsoft.com/office/drawing/2014/main" id="{CA6ECB7F-963C-455B-B170-5B0B220920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2" y="1466"/>
              <a:ext cx="48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В 9</a:t>
              </a:r>
            </a:p>
          </p:txBody>
        </p:sp>
        <p:sp>
          <p:nvSpPr>
            <p:cNvPr id="19" name="Rectangle 211">
              <a:extLst>
                <a:ext uri="{FF2B5EF4-FFF2-40B4-BE49-F238E27FC236}">
                  <a16:creationId xmlns:a16="http://schemas.microsoft.com/office/drawing/2014/main" id="{3A88AE1E-61BC-4422-A805-DE2DE28BC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2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0" name="Rectangle 212">
              <a:extLst>
                <a:ext uri="{FF2B5EF4-FFF2-40B4-BE49-F238E27FC236}">
                  <a16:creationId xmlns:a16="http://schemas.microsoft.com/office/drawing/2014/main" id="{784ADEA3-F43A-4F1C-A7F9-50FF91643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1" name="Rectangle 213">
              <a:extLst>
                <a:ext uri="{FF2B5EF4-FFF2-40B4-BE49-F238E27FC236}">
                  <a16:creationId xmlns:a16="http://schemas.microsoft.com/office/drawing/2014/main" id="{F3D95E60-E375-48C1-AF80-3F86700224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4">
              <a:extLst>
                <a:ext uri="{FF2B5EF4-FFF2-40B4-BE49-F238E27FC236}">
                  <a16:creationId xmlns:a16="http://schemas.microsoft.com/office/drawing/2014/main" id="{56AF726F-DCBA-4341-889B-2430BF018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" name="Rectangle 215">
              <a:extLst>
                <a:ext uri="{FF2B5EF4-FFF2-40B4-BE49-F238E27FC236}">
                  <a16:creationId xmlns:a16="http://schemas.microsoft.com/office/drawing/2014/main" id="{5E752AC1-746A-4AF5-A070-A16A3DD15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8" y="1483"/>
              <a:ext cx="240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4" name="Rectangle 216">
              <a:extLst>
                <a:ext uri="{FF2B5EF4-FFF2-40B4-BE49-F238E27FC236}">
                  <a16:creationId xmlns:a16="http://schemas.microsoft.com/office/drawing/2014/main" id="{E169A9C0-BF9B-4AD1-81D3-A2E0718F7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8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" name="Text Box 217">
              <a:extLst>
                <a:ext uri="{FF2B5EF4-FFF2-40B4-BE49-F238E27FC236}">
                  <a16:creationId xmlns:a16="http://schemas.microsoft.com/office/drawing/2014/main" id="{1C97F311-BD85-4FC6-AE12-07A76D3DDE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1436"/>
              <a:ext cx="30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 Box 218">
              <a:extLst>
                <a:ext uri="{FF2B5EF4-FFF2-40B4-BE49-F238E27FC236}">
                  <a16:creationId xmlns:a16="http://schemas.microsoft.com/office/drawing/2014/main" id="{21A2CF76-E4D1-4BB0-88BB-EF602F2725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0" y="1439"/>
              <a:ext cx="30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 Box 219">
              <a:extLst>
                <a:ext uri="{FF2B5EF4-FFF2-40B4-BE49-F238E27FC236}">
                  <a16:creationId xmlns:a16="http://schemas.microsoft.com/office/drawing/2014/main" id="{6C267005-C5A5-46F9-BA02-1D58B0A41B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3" y="1436"/>
              <a:ext cx="902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0  ,</a:t>
              </a:r>
            </a:p>
          </p:txBody>
        </p:sp>
        <p:sp>
          <p:nvSpPr>
            <p:cNvPr id="28" name="Text Box 221">
              <a:extLst>
                <a:ext uri="{FF2B5EF4-FFF2-40B4-BE49-F238E27FC236}">
                  <a16:creationId xmlns:a16="http://schemas.microsoft.com/office/drawing/2014/main" id="{0016743A-AA8B-4055-8427-D2433BAED6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9" y="1410"/>
              <a:ext cx="64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7  5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62929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0405740-EFEF-421D-B2BD-C073BBAA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8C889-B3ED-4960-88C6-4DBA95231265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F6FD0927-C2FE-4C3C-B2A4-DA3830C20148}"/>
              </a:ext>
            </a:extLst>
          </p:cNvPr>
          <p:cNvSpPr txBox="1">
            <a:spLocks/>
          </p:cNvSpPr>
          <p:nvPr/>
        </p:nvSpPr>
        <p:spPr>
          <a:xfrm>
            <a:off x="506027" y="2169512"/>
            <a:ext cx="11168426" cy="1630132"/>
          </a:xfrm>
          <a:prstGeom prst="rect">
            <a:avLst/>
          </a:prstGeom>
          <a:solidFill>
            <a:srgbClr val="3FD9E1"/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FFFFB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/>
                <a:ea typeface="+mj-ea"/>
                <a:cs typeface="+mj-cs"/>
              </a:rPr>
              <a:t>Тригонометрические функции, их графики</a:t>
            </a:r>
          </a:p>
        </p:txBody>
      </p:sp>
    </p:spTree>
    <p:extLst>
      <p:ext uri="{BB962C8B-B14F-4D97-AF65-F5344CB8AC3E}">
        <p14:creationId xmlns:p14="http://schemas.microsoft.com/office/powerpoint/2010/main" val="287195243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03D576D-56DB-4FC1-8A5A-BC6A9EB0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8C889-B3ED-4960-88C6-4DBA95231265}" type="slidenum">
              <a:rPr lang="ru-RU" altLang="ru-RU" smtClean="0"/>
              <a:pPr>
                <a:defRPr/>
              </a:pPr>
              <a:t>26</a:t>
            </a:fld>
            <a:endParaRPr lang="ru-RU" alt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819259-61FA-4CE2-A714-8F827CDB96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0" t="14240" r="32500" b="45113"/>
          <a:stretch/>
        </p:blipFill>
        <p:spPr>
          <a:xfrm>
            <a:off x="286229" y="979139"/>
            <a:ext cx="9689327" cy="3962402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E5848F8-1E60-4644-A98A-B522B2521FDC}"/>
              </a:ext>
            </a:extLst>
          </p:cNvPr>
          <p:cNvCxnSpPr>
            <a:cxnSpLocks/>
          </p:cNvCxnSpPr>
          <p:nvPr/>
        </p:nvCxnSpPr>
        <p:spPr bwMode="auto">
          <a:xfrm>
            <a:off x="6082496" y="1738622"/>
            <a:ext cx="3167338" cy="0"/>
          </a:xfrm>
          <a:prstGeom prst="lin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A33AAB1-38DB-472D-BD2E-96B535FAD25A}"/>
              </a:ext>
            </a:extLst>
          </p:cNvPr>
          <p:cNvCxnSpPr/>
          <p:nvPr/>
        </p:nvCxnSpPr>
        <p:spPr bwMode="auto">
          <a:xfrm>
            <a:off x="6423755" y="4285606"/>
            <a:ext cx="2627790" cy="0"/>
          </a:xfrm>
          <a:prstGeom prst="lin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FFFE335-39A7-4CA3-8905-CC8204588B68}"/>
              </a:ext>
            </a:extLst>
          </p:cNvPr>
          <p:cNvCxnSpPr>
            <a:cxnSpLocks/>
          </p:cNvCxnSpPr>
          <p:nvPr/>
        </p:nvCxnSpPr>
        <p:spPr bwMode="auto">
          <a:xfrm>
            <a:off x="7687980" y="1738622"/>
            <a:ext cx="0" cy="254698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481EF87-2FFA-4817-AA92-355BACD30F48}"/>
              </a:ext>
            </a:extLst>
          </p:cNvPr>
          <p:cNvSpPr txBox="1"/>
          <p:nvPr/>
        </p:nvSpPr>
        <p:spPr>
          <a:xfrm>
            <a:off x="1020191" y="3012114"/>
            <a:ext cx="3784149" cy="31393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4">
                    <a:lumMod val="10000"/>
                  </a:schemeClr>
                </a:solidFill>
              </a:rPr>
              <a:t>Решение</a:t>
            </a:r>
          </a:p>
          <a:p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Расстояние между наибольшим и наименьшим значением равно 5</a:t>
            </a:r>
          </a:p>
          <a:p>
            <a:endParaRPr lang="ru-RU" dirty="0">
              <a:solidFill>
                <a:schemeClr val="accent4">
                  <a:lumMod val="10000"/>
                </a:schemeClr>
              </a:solidFill>
            </a:endParaRPr>
          </a:p>
          <a:p>
            <a:endParaRPr lang="ru-RU" dirty="0">
              <a:solidFill>
                <a:schemeClr val="accent4">
                  <a:lumMod val="10000"/>
                </a:schemeClr>
              </a:solidFill>
            </a:endParaRPr>
          </a:p>
          <a:p>
            <a:endParaRPr lang="ru-RU" dirty="0">
              <a:solidFill>
                <a:schemeClr val="accent4">
                  <a:lumMod val="10000"/>
                </a:schemeClr>
              </a:solidFill>
            </a:endParaRPr>
          </a:p>
          <a:p>
            <a:endParaRPr lang="ru-RU" dirty="0">
              <a:solidFill>
                <a:schemeClr val="accent4">
                  <a:lumMod val="10000"/>
                </a:schemeClr>
              </a:solidFill>
            </a:endParaRPr>
          </a:p>
          <a:p>
            <a:endParaRPr lang="ru-RU" dirty="0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Т.к. а&lt;0, то а = - 2,5</a:t>
            </a:r>
          </a:p>
          <a:p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 </a:t>
            </a:r>
          </a:p>
          <a:p>
            <a:endParaRPr lang="ru-RU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34291C7-CF78-4F2E-8421-1393C61423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177"/>
          <a:stretch/>
        </p:blipFill>
        <p:spPr>
          <a:xfrm>
            <a:off x="1216241" y="4213615"/>
            <a:ext cx="2428729" cy="7223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BD2490-A6CD-4ABC-AC28-A03E0A09F5A5}"/>
              </a:ext>
            </a:extLst>
          </p:cNvPr>
          <p:cNvSpPr txBox="1"/>
          <p:nvPr/>
        </p:nvSpPr>
        <p:spPr>
          <a:xfrm>
            <a:off x="7719851" y="1374970"/>
            <a:ext cx="832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f</a:t>
            </a:r>
            <a:r>
              <a:rPr lang="en-US" dirty="0">
                <a:solidFill>
                  <a:srgbClr val="00B050"/>
                </a:solidFill>
              </a:rPr>
              <a:t>max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A8358D-59B9-40BA-A888-B501F51705F1}"/>
              </a:ext>
            </a:extLst>
          </p:cNvPr>
          <p:cNvSpPr txBox="1"/>
          <p:nvPr/>
        </p:nvSpPr>
        <p:spPr>
          <a:xfrm>
            <a:off x="7687330" y="4326881"/>
            <a:ext cx="761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B050"/>
                </a:solidFill>
              </a:rPr>
              <a:t>f</a:t>
            </a:r>
            <a:r>
              <a:rPr lang="en-US" dirty="0" err="1">
                <a:solidFill>
                  <a:srgbClr val="00B050"/>
                </a:solidFill>
              </a:rPr>
              <a:t>min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55AF3A-412E-4B25-B509-D6391982CA67}"/>
              </a:ext>
            </a:extLst>
          </p:cNvPr>
          <p:cNvSpPr txBox="1"/>
          <p:nvPr/>
        </p:nvSpPr>
        <p:spPr>
          <a:xfrm>
            <a:off x="3571655" y="4390134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=2,5</a:t>
            </a:r>
          </a:p>
        </p:txBody>
      </p:sp>
      <p:grpSp>
        <p:nvGrpSpPr>
          <p:cNvPr id="17" name="Group 201">
            <a:extLst>
              <a:ext uri="{FF2B5EF4-FFF2-40B4-BE49-F238E27FC236}">
                <a16:creationId xmlns:a16="http://schemas.microsoft.com/office/drawing/2014/main" id="{208055F3-D37D-4638-AC40-043C4A55BF2F}"/>
              </a:ext>
            </a:extLst>
          </p:cNvPr>
          <p:cNvGrpSpPr>
            <a:grpSpLocks/>
          </p:cNvGrpSpPr>
          <p:nvPr/>
        </p:nvGrpSpPr>
        <p:grpSpPr bwMode="auto">
          <a:xfrm>
            <a:off x="6383566" y="5558186"/>
            <a:ext cx="3671888" cy="641350"/>
            <a:chOff x="3024" y="1410"/>
            <a:chExt cx="2313" cy="404"/>
          </a:xfrm>
        </p:grpSpPr>
        <p:grpSp>
          <p:nvGrpSpPr>
            <p:cNvPr id="18" name="Group 202">
              <a:extLst>
                <a:ext uri="{FF2B5EF4-FFF2-40B4-BE49-F238E27FC236}">
                  <a16:creationId xmlns:a16="http://schemas.microsoft.com/office/drawing/2014/main" id="{553B563E-FB2B-460F-9997-FDE05B7DB3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0" y="1512"/>
              <a:ext cx="579" cy="236"/>
              <a:chOff x="1849" y="2478"/>
              <a:chExt cx="657" cy="374"/>
            </a:xfrm>
          </p:grpSpPr>
          <p:sp>
            <p:nvSpPr>
              <p:cNvPr id="32" name="Text Box 203">
                <a:extLst>
                  <a:ext uri="{FF2B5EF4-FFF2-40B4-BE49-F238E27FC236}">
                    <a16:creationId xmlns:a16="http://schemas.microsoft.com/office/drawing/2014/main" id="{5DED90FA-C39F-46F7-A7EA-546C09A46D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8" y="2491"/>
                <a:ext cx="274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33" name="Text Box 204">
                <a:extLst>
                  <a:ext uri="{FF2B5EF4-FFF2-40B4-BE49-F238E27FC236}">
                    <a16:creationId xmlns:a16="http://schemas.microsoft.com/office/drawing/2014/main" id="{615DE104-D792-4BAF-AD5F-120F6045F8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3" y="2478"/>
                <a:ext cx="183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х</a:t>
                </a:r>
              </a:p>
            </p:txBody>
          </p:sp>
          <p:sp>
            <p:nvSpPr>
              <p:cNvPr id="34" name="Text Box 205">
                <a:extLst>
                  <a:ext uri="{FF2B5EF4-FFF2-40B4-BE49-F238E27FC236}">
                    <a16:creationId xmlns:a16="http://schemas.microsoft.com/office/drawing/2014/main" id="{33F497C3-0C6D-4CCB-AE14-6E9EBF042D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9" y="2606"/>
                <a:ext cx="272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5" name="Text Box 206">
                <a:extLst>
                  <a:ext uri="{FF2B5EF4-FFF2-40B4-BE49-F238E27FC236}">
                    <a16:creationId xmlns:a16="http://schemas.microsoft.com/office/drawing/2014/main" id="{A077154A-A5B7-4246-8ED1-2FF7FA1B3A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8" y="2608"/>
                <a:ext cx="175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36" name="Text Box 207">
                <a:extLst>
                  <a:ext uri="{FF2B5EF4-FFF2-40B4-BE49-F238E27FC236}">
                    <a16:creationId xmlns:a16="http://schemas.microsoft.com/office/drawing/2014/main" id="{4AA1C904-05D6-4236-B840-CA49DE447E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24" y="2592"/>
                <a:ext cx="182" cy="2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х</a:t>
                </a:r>
              </a:p>
            </p:txBody>
          </p:sp>
        </p:grpSp>
        <p:sp>
          <p:nvSpPr>
            <p:cNvPr id="19" name="Rectangle 208">
              <a:extLst>
                <a:ext uri="{FF2B5EF4-FFF2-40B4-BE49-F238E27FC236}">
                  <a16:creationId xmlns:a16="http://schemas.microsoft.com/office/drawing/2014/main" id="{AE775009-8902-4A6E-A6E1-0C962139BF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455"/>
              <a:ext cx="2313" cy="342"/>
            </a:xfrm>
            <a:prstGeom prst="rect">
              <a:avLst/>
            </a:prstGeom>
            <a:solidFill>
              <a:srgbClr val="FFCCCC"/>
            </a:solidFill>
            <a:ln w="28575">
              <a:solidFill>
                <a:srgbClr val="FF99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0" name="AutoShape 209">
              <a:extLst>
                <a:ext uri="{FF2B5EF4-FFF2-40B4-BE49-F238E27FC236}">
                  <a16:creationId xmlns:a16="http://schemas.microsoft.com/office/drawing/2014/main" id="{1F10234E-6395-41F8-AC11-1B26D4B862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4" y="1483"/>
              <a:ext cx="519" cy="287"/>
            </a:xfrm>
            <a:prstGeom prst="bevel">
              <a:avLst>
                <a:gd name="adj" fmla="val 12500"/>
              </a:avLst>
            </a:prstGeom>
            <a:solidFill>
              <a:srgbClr val="FF99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1" name="Text Box 210">
              <a:extLst>
                <a:ext uri="{FF2B5EF4-FFF2-40B4-BE49-F238E27FC236}">
                  <a16:creationId xmlns:a16="http://schemas.microsoft.com/office/drawing/2014/main" id="{C44C5FC0-788B-46E9-8433-540998D0FD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2" y="1466"/>
              <a:ext cx="48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В 9</a:t>
              </a:r>
            </a:p>
          </p:txBody>
        </p:sp>
        <p:sp>
          <p:nvSpPr>
            <p:cNvPr id="22" name="Rectangle 211">
              <a:extLst>
                <a:ext uri="{FF2B5EF4-FFF2-40B4-BE49-F238E27FC236}">
                  <a16:creationId xmlns:a16="http://schemas.microsoft.com/office/drawing/2014/main" id="{910EABD7-98BF-4920-9510-168DA96F0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2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" name="Rectangle 212">
              <a:extLst>
                <a:ext uri="{FF2B5EF4-FFF2-40B4-BE49-F238E27FC236}">
                  <a16:creationId xmlns:a16="http://schemas.microsoft.com/office/drawing/2014/main" id="{1BD4BAA4-8DFB-4671-AD0D-A24048DCAB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4" name="Rectangle 213">
              <a:extLst>
                <a:ext uri="{FF2B5EF4-FFF2-40B4-BE49-F238E27FC236}">
                  <a16:creationId xmlns:a16="http://schemas.microsoft.com/office/drawing/2014/main" id="{FBBF27C1-CFD4-4896-9875-04A157086D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14">
              <a:extLst>
                <a:ext uri="{FF2B5EF4-FFF2-40B4-BE49-F238E27FC236}">
                  <a16:creationId xmlns:a16="http://schemas.microsoft.com/office/drawing/2014/main" id="{FF74270D-F8D2-4E20-8234-CF4902D166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6" name="Rectangle 215">
              <a:extLst>
                <a:ext uri="{FF2B5EF4-FFF2-40B4-BE49-F238E27FC236}">
                  <a16:creationId xmlns:a16="http://schemas.microsoft.com/office/drawing/2014/main" id="{480A8C1F-EB15-4FD4-AB4B-A6851279CE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8" y="1483"/>
              <a:ext cx="240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7" name="Rectangle 216">
              <a:extLst>
                <a:ext uri="{FF2B5EF4-FFF2-40B4-BE49-F238E27FC236}">
                  <a16:creationId xmlns:a16="http://schemas.microsoft.com/office/drawing/2014/main" id="{5169BFFE-4BD6-4BBC-82FF-0A7520BA6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8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8" name="Text Box 217">
              <a:extLst>
                <a:ext uri="{FF2B5EF4-FFF2-40B4-BE49-F238E27FC236}">
                  <a16:creationId xmlns:a16="http://schemas.microsoft.com/office/drawing/2014/main" id="{6E5558E3-5A60-4A26-AEC5-7D4DB4D12E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1436"/>
              <a:ext cx="30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 Box 218">
              <a:extLst>
                <a:ext uri="{FF2B5EF4-FFF2-40B4-BE49-F238E27FC236}">
                  <a16:creationId xmlns:a16="http://schemas.microsoft.com/office/drawing/2014/main" id="{85DA9587-9B8F-4E82-B9A8-590E12AE5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0" y="1439"/>
              <a:ext cx="30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 Box 219">
              <a:extLst>
                <a:ext uri="{FF2B5EF4-FFF2-40B4-BE49-F238E27FC236}">
                  <a16:creationId xmlns:a16="http://schemas.microsoft.com/office/drawing/2014/main" id="{173E9795-48BB-4948-AFAA-3FE527876C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3" y="1436"/>
              <a:ext cx="902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-  2</a:t>
              </a:r>
            </a:p>
          </p:txBody>
        </p:sp>
        <p:sp>
          <p:nvSpPr>
            <p:cNvPr id="31" name="Text Box 221">
              <a:extLst>
                <a:ext uri="{FF2B5EF4-FFF2-40B4-BE49-F238E27FC236}">
                  <a16:creationId xmlns:a16="http://schemas.microsoft.com/office/drawing/2014/main" id="{5EEB027A-A8DE-4D89-92A9-84FBE36EE0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9" y="1410"/>
              <a:ext cx="64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 5</a:t>
              </a: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8804E0-F6EF-41A8-88FB-E6F290AF18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95" t="57217" r="39181" b="29406"/>
          <a:stretch/>
        </p:blipFill>
        <p:spPr>
          <a:xfrm>
            <a:off x="8228049" y="194138"/>
            <a:ext cx="3843480" cy="91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29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A0692FE-AA03-4381-8A06-C89E93C9E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8C889-B3ED-4960-88C6-4DBA95231265}" type="slidenum">
              <a:rPr lang="ru-RU" altLang="ru-RU" smtClean="0"/>
              <a:pPr>
                <a:defRPr/>
              </a:pPr>
              <a:t>27</a:t>
            </a:fld>
            <a:endParaRPr lang="ru-RU" alt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C057CC-B603-452F-8401-D17922E37A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16" t="22524" r="10218" b="15633"/>
          <a:stretch/>
        </p:blipFill>
        <p:spPr>
          <a:xfrm>
            <a:off x="264357" y="1430384"/>
            <a:ext cx="9412656" cy="53532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07AC00-29BE-4DFD-85E5-D7916F81E4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48" t="18771" r="11675" b="53139"/>
          <a:stretch/>
        </p:blipFill>
        <p:spPr>
          <a:xfrm>
            <a:off x="8784946" y="136525"/>
            <a:ext cx="3238591" cy="19852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7A7774-571E-4293-8BFD-5388386E33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10" t="16829" r="37670" b="71003"/>
          <a:stretch/>
        </p:blipFill>
        <p:spPr>
          <a:xfrm>
            <a:off x="1152125" y="248573"/>
            <a:ext cx="5390718" cy="111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3285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5A297FA-F2DA-452C-8F26-E42DC1D5C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8C889-B3ED-4960-88C6-4DBA95231265}" type="slidenum">
              <a:rPr lang="ru-RU" altLang="ru-RU" smtClean="0"/>
              <a:pPr>
                <a:defRPr/>
              </a:pPr>
              <a:t>28</a:t>
            </a:fld>
            <a:endParaRPr lang="ru-RU" alt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852394-CECD-4895-B7A9-4B61C5F64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16" t="23502" r="9636" b="47443"/>
          <a:stretch/>
        </p:blipFill>
        <p:spPr>
          <a:xfrm>
            <a:off x="503731" y="470718"/>
            <a:ext cx="11072347" cy="30348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DBE1C7-1148-4570-A736-F314B25E52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177"/>
          <a:stretch/>
        </p:blipFill>
        <p:spPr>
          <a:xfrm>
            <a:off x="855547" y="1960549"/>
            <a:ext cx="2428729" cy="722370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49A9FDA-3193-417B-A0EF-2C92ECD0E8EF}"/>
              </a:ext>
            </a:extLst>
          </p:cNvPr>
          <p:cNvCxnSpPr>
            <a:cxnSpLocks/>
          </p:cNvCxnSpPr>
          <p:nvPr/>
        </p:nvCxnSpPr>
        <p:spPr bwMode="auto">
          <a:xfrm>
            <a:off x="7377344" y="1313894"/>
            <a:ext cx="1047565" cy="0"/>
          </a:xfrm>
          <a:prstGeom prst="lin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4CCE2EC4-2ABB-40EC-8BD5-E56CFA288B01}"/>
              </a:ext>
            </a:extLst>
          </p:cNvPr>
          <p:cNvCxnSpPr>
            <a:cxnSpLocks/>
          </p:cNvCxnSpPr>
          <p:nvPr/>
        </p:nvCxnSpPr>
        <p:spPr bwMode="auto">
          <a:xfrm flipV="1">
            <a:off x="6622044" y="3403347"/>
            <a:ext cx="2300014" cy="35510"/>
          </a:xfrm>
          <a:prstGeom prst="lin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8E03FFE7-4A01-4F2E-BC01-4A6E5627A695}"/>
              </a:ext>
            </a:extLst>
          </p:cNvPr>
          <p:cNvCxnSpPr>
            <a:cxnSpLocks/>
          </p:cNvCxnSpPr>
          <p:nvPr/>
        </p:nvCxnSpPr>
        <p:spPr bwMode="auto">
          <a:xfrm>
            <a:off x="7430528" y="1313894"/>
            <a:ext cx="0" cy="215061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52D6E3D-C17F-4565-B9C2-7CA827580C86}"/>
                  </a:ext>
                </a:extLst>
              </p:cNvPr>
              <p:cNvSpPr txBox="1"/>
              <p:nvPr/>
            </p:nvSpPr>
            <p:spPr>
              <a:xfrm>
                <a:off x="3284276" y="1981154"/>
                <a:ext cx="1662503" cy="6914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40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4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1+3</m:t>
                          </m:r>
                        </m:num>
                        <m:den>
                          <m:r>
                            <a:rPr lang="ru-RU" sz="24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ru-RU" sz="240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ru-RU" sz="2400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52D6E3D-C17F-4565-B9C2-7CA827580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276" y="1981154"/>
                <a:ext cx="1662503" cy="6914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CEAF6C46-0F45-491F-9C6F-C3C1F4E74FCC}"/>
              </a:ext>
            </a:extLst>
          </p:cNvPr>
          <p:cNvSpPr txBox="1"/>
          <p:nvPr/>
        </p:nvSpPr>
        <p:spPr>
          <a:xfrm>
            <a:off x="6622044" y="1092279"/>
            <a:ext cx="832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f</a:t>
            </a:r>
            <a:r>
              <a:rPr lang="en-US" dirty="0">
                <a:solidFill>
                  <a:srgbClr val="00B050"/>
                </a:solidFill>
              </a:rPr>
              <a:t>max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29372DF-CF2F-43F7-80B4-849D9D938ED6}"/>
                  </a:ext>
                </a:extLst>
              </p:cNvPr>
              <p:cNvSpPr txBox="1"/>
              <p:nvPr/>
            </p:nvSpPr>
            <p:spPr>
              <a:xfrm>
                <a:off x="503731" y="3505586"/>
                <a:ext cx="11072347" cy="3108543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endParaRPr lang="ru-RU" dirty="0">
                  <a:solidFill>
                    <a:schemeClr val="accent4">
                      <a:lumMod val="10000"/>
                    </a:schemeClr>
                  </a:solidFill>
                </a:endParaRPr>
              </a:p>
              <a:p>
                <a:endParaRPr lang="ru-RU" dirty="0">
                  <a:solidFill>
                    <a:schemeClr val="accent4">
                      <a:lumMod val="10000"/>
                    </a:schemeClr>
                  </a:solidFill>
                </a:endParaRPr>
              </a:p>
              <a:p>
                <a:r>
                  <a:rPr lang="ru-RU" sz="2000" dirty="0">
                    <a:solidFill>
                      <a:schemeClr val="accent4">
                        <a:lumMod val="10000"/>
                      </a:schemeClr>
                    </a:solidFill>
                  </a:rPr>
                  <a:t>Так как график функции симметричен относительно оси Оу, то с = 0.</a:t>
                </a:r>
              </a:p>
              <a:p>
                <a:r>
                  <a:rPr lang="ru-RU" sz="2000" dirty="0">
                    <a:solidFill>
                      <a:schemeClr val="accent4">
                        <a:lumMod val="10000"/>
                      </a:schemeClr>
                    </a:solidFill>
                  </a:rPr>
                  <a:t>                             </a:t>
                </a:r>
              </a:p>
              <a:p>
                <a:r>
                  <a:rPr lang="ru-RU" sz="2000" dirty="0">
                    <a:solidFill>
                      <a:schemeClr val="accent4">
                        <a:lumMod val="10000"/>
                      </a:schemeClr>
                    </a:solidFill>
                  </a:rPr>
                  <a:t>                              где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ru-RU" sz="2000" smtClean="0">
                        <a:solidFill>
                          <a:schemeClr val="accent4">
                            <a:lumMod val="10000"/>
                          </a:schemeClr>
                        </a:solidFill>
                      </a:rPr>
                      <m:t>Т</m:t>
                    </m:r>
                    <m:r>
                      <m:rPr>
                        <m:nor/>
                      </m:rPr>
                      <a:rPr lang="ru-RU" sz="2000" baseline="-25000" smtClean="0">
                        <a:solidFill>
                          <a:schemeClr val="accent4">
                            <a:lumMod val="10000"/>
                          </a:schemeClr>
                        </a:solidFill>
                      </a:rPr>
                      <m:t>0</m:t>
                    </m:r>
                    <m:r>
                      <m:rPr>
                        <m:nor/>
                      </m:rPr>
                      <a:rPr lang="en-US" sz="2000" b="0" i="0" baseline="-25000" smtClean="0">
                        <a:solidFill>
                          <a:schemeClr val="accent4">
                            <a:lumMod val="10000"/>
                          </a:schemeClr>
                        </a:solidFill>
                      </a:rPr>
                      <m:t>(</m:t>
                    </m:r>
                    <m:r>
                      <m:rPr>
                        <m:nor/>
                      </m:rPr>
                      <a:rPr lang="en-US" sz="2000" b="0" i="0" baseline="-25000" smtClean="0">
                        <a:solidFill>
                          <a:schemeClr val="accent4">
                            <a:lumMod val="10000"/>
                          </a:schemeClr>
                        </a:solidFill>
                      </a:rPr>
                      <m:t>COSX</m:t>
                    </m:r>
                    <m:r>
                      <m:rPr>
                        <m:nor/>
                      </m:rPr>
                      <a:rPr lang="en-US" sz="2000" b="0" i="0" baseline="-25000" smtClean="0">
                        <a:solidFill>
                          <a:schemeClr val="accent4">
                            <a:lumMod val="10000"/>
                          </a:schemeClr>
                        </a:solidFill>
                      </a:rPr>
                      <m:t>)</m:t>
                    </m:r>
                  </m:oMath>
                </a14:m>
                <a:r>
                  <a:rPr lang="ru-RU" sz="2000" dirty="0">
                    <a:solidFill>
                      <a:schemeClr val="accent4">
                        <a:lumMod val="10000"/>
                      </a:schemeClr>
                    </a:solidFill>
                  </a:rPr>
                  <a:t>= 2</a:t>
                </a:r>
                <a:r>
                  <a:rPr lang="el-GR" sz="2000" dirty="0">
                    <a:solidFill>
                      <a:schemeClr val="accent4">
                        <a:lumMod val="10000"/>
                      </a:schemeClr>
                    </a:solidFill>
                  </a:rPr>
                  <a:t>π</a:t>
                </a:r>
                <a:r>
                  <a:rPr lang="ru-RU" sz="2000" dirty="0">
                    <a:solidFill>
                      <a:schemeClr val="accent4">
                        <a:lumMod val="10000"/>
                      </a:schemeClr>
                    </a:solidFill>
                  </a:rPr>
                  <a:t> и  к= </a:t>
                </a:r>
                <a:r>
                  <a:rPr lang="en-US" sz="2000" dirty="0">
                    <a:solidFill>
                      <a:schemeClr val="accent4">
                        <a:lumMod val="10000"/>
                      </a:schemeClr>
                    </a:solidFill>
                  </a:rPr>
                  <a:t>b</a:t>
                </a:r>
                <a:r>
                  <a:rPr lang="el-GR" sz="2000" dirty="0">
                    <a:solidFill>
                      <a:schemeClr val="accent4">
                        <a:lumMod val="10000"/>
                      </a:schemeClr>
                    </a:solidFill>
                  </a:rPr>
                  <a:t>π</a:t>
                </a:r>
                <a:r>
                  <a:rPr lang="ru-RU" sz="2000" dirty="0">
                    <a:solidFill>
                      <a:schemeClr val="accent4">
                        <a:lumMod val="10000"/>
                      </a:schemeClr>
                    </a:solidFill>
                  </a:rPr>
                  <a:t>. Откуда </a:t>
                </a:r>
                <a:r>
                  <a:rPr lang="en-US" sz="2000" dirty="0">
                    <a:solidFill>
                      <a:schemeClr val="accent4">
                        <a:lumMod val="10000"/>
                      </a:schemeClr>
                    </a:solidFill>
                  </a:rPr>
                  <a:t>b</a:t>
                </a:r>
                <a:r>
                  <a:rPr lang="ru-RU" sz="2000" dirty="0">
                    <a:solidFill>
                      <a:schemeClr val="accent4">
                        <a:lumMod val="10000"/>
                      </a:schemeClr>
                    </a:solidFill>
                  </a:rPr>
                  <a:t>=1</a:t>
                </a:r>
              </a:p>
              <a:p>
                <a:endParaRPr lang="ru-RU" sz="2000" dirty="0">
                  <a:solidFill>
                    <a:schemeClr val="accent4">
                      <a:lumMod val="10000"/>
                    </a:schemeClr>
                  </a:solidFill>
                </a:endParaRPr>
              </a:p>
              <a:p>
                <a:r>
                  <a:rPr lang="ru-RU" sz="2000" dirty="0">
                    <a:solidFill>
                      <a:schemeClr val="accent4">
                        <a:lumMod val="10000"/>
                      </a:schemeClr>
                    </a:solidFill>
                  </a:rPr>
                  <a:t>Тогда </a:t>
                </a:r>
                <a:r>
                  <a:rPr lang="en-US" sz="2000" dirty="0">
                    <a:solidFill>
                      <a:schemeClr val="accent4">
                        <a:lumMod val="10000"/>
                      </a:schemeClr>
                    </a:solidFill>
                  </a:rPr>
                  <a:t>f(x) = 2cos(</a:t>
                </a:r>
                <a:r>
                  <a:rPr lang="el-GR" sz="2000" dirty="0">
                    <a:solidFill>
                      <a:schemeClr val="accent4">
                        <a:lumMod val="10000"/>
                      </a:schemeClr>
                    </a:solidFill>
                  </a:rPr>
                  <a:t>π</a:t>
                </a:r>
                <a:r>
                  <a:rPr lang="en-US" sz="2000" dirty="0">
                    <a:solidFill>
                      <a:schemeClr val="accent4">
                        <a:lumMod val="10000"/>
                      </a:schemeClr>
                    </a:solidFill>
                  </a:rPr>
                  <a:t>x) – 1</a:t>
                </a:r>
              </a:p>
              <a:p>
                <a:endParaRPr lang="en-US" sz="2000" dirty="0">
                  <a:solidFill>
                    <a:schemeClr val="accent4">
                      <a:lumMod val="10000"/>
                    </a:schemeClr>
                  </a:solidFill>
                </a:endParaRPr>
              </a:p>
              <a:p>
                <a:r>
                  <a:rPr lang="ru-RU" sz="2000" dirty="0">
                    <a:solidFill>
                      <a:schemeClr val="accent4">
                        <a:lumMod val="10000"/>
                      </a:schemeClr>
                    </a:solidFill>
                  </a:rPr>
                  <a:t>Найдем  </a:t>
                </a:r>
                <a:r>
                  <a:rPr lang="en-US" sz="2000" dirty="0">
                    <a:solidFill>
                      <a:schemeClr val="accent4">
                        <a:lumMod val="10000"/>
                      </a:schemeClr>
                    </a:solidFill>
                  </a:rPr>
                  <a:t>f(</a:t>
                </a:r>
                <a:r>
                  <a:rPr lang="ru-RU" sz="2000" dirty="0">
                    <a:solidFill>
                      <a:schemeClr val="accent4">
                        <a:lumMod val="10000"/>
                      </a:schemeClr>
                    </a:solidFill>
                  </a:rPr>
                  <a:t>100/3</a:t>
                </a:r>
                <a:r>
                  <a:rPr lang="en-US" sz="2000" dirty="0">
                    <a:solidFill>
                      <a:schemeClr val="accent4">
                        <a:lumMod val="10000"/>
                      </a:schemeClr>
                    </a:solidFill>
                  </a:rPr>
                  <a:t>)</a:t>
                </a:r>
                <a:r>
                  <a:rPr lang="ru-RU" sz="2000" dirty="0">
                    <a:solidFill>
                      <a:schemeClr val="accent4">
                        <a:lumMod val="10000"/>
                      </a:schemeClr>
                    </a:solidFill>
                  </a:rPr>
                  <a:t> = 2</a:t>
                </a:r>
                <a:r>
                  <a:rPr lang="en-US" sz="2000" dirty="0">
                    <a:solidFill>
                      <a:schemeClr val="accent4">
                        <a:lumMod val="10000"/>
                      </a:schemeClr>
                    </a:solidFill>
                  </a:rPr>
                  <a:t>cos(100</a:t>
                </a:r>
                <a:r>
                  <a:rPr lang="el-GR" sz="2000" dirty="0">
                    <a:solidFill>
                      <a:schemeClr val="accent4">
                        <a:lumMod val="10000"/>
                      </a:schemeClr>
                    </a:solidFill>
                  </a:rPr>
                  <a:t>π</a:t>
                </a:r>
                <a:r>
                  <a:rPr lang="ru-RU" sz="2000" dirty="0">
                    <a:solidFill>
                      <a:schemeClr val="accent4">
                        <a:lumMod val="10000"/>
                      </a:schemeClr>
                    </a:solidFill>
                  </a:rPr>
                  <a:t>/</a:t>
                </a:r>
                <a:r>
                  <a:rPr lang="en-US" sz="2000" dirty="0">
                    <a:solidFill>
                      <a:schemeClr val="accent4">
                        <a:lumMod val="10000"/>
                      </a:schemeClr>
                    </a:solidFill>
                  </a:rPr>
                  <a:t>3) – 1 = 2cos(4</a:t>
                </a:r>
                <a:r>
                  <a:rPr lang="el-GR" sz="2000" dirty="0">
                    <a:solidFill>
                      <a:schemeClr val="accent4">
                        <a:lumMod val="10000"/>
                      </a:schemeClr>
                    </a:solidFill>
                  </a:rPr>
                  <a:t>π</a:t>
                </a:r>
                <a:r>
                  <a:rPr lang="ru-RU" sz="2000" dirty="0">
                    <a:solidFill>
                      <a:schemeClr val="accent4">
                        <a:lumMod val="10000"/>
                      </a:schemeClr>
                    </a:solidFill>
                  </a:rPr>
                  <a:t>/</a:t>
                </a:r>
                <a:r>
                  <a:rPr lang="en-US" sz="2000" dirty="0">
                    <a:solidFill>
                      <a:schemeClr val="accent4">
                        <a:lumMod val="10000"/>
                      </a:schemeClr>
                    </a:solidFill>
                  </a:rPr>
                  <a:t>3) – 1 = - 2</a:t>
                </a:r>
              </a:p>
              <a:p>
                <a:r>
                  <a:rPr lang="ru-RU" sz="2000" dirty="0"/>
                  <a:t>к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29372DF-CF2F-43F7-80B4-849D9D938E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731" y="3505586"/>
                <a:ext cx="11072347" cy="3108543"/>
              </a:xfrm>
              <a:prstGeom prst="rect">
                <a:avLst/>
              </a:prstGeom>
              <a:blipFill>
                <a:blip r:embed="rId5"/>
                <a:stretch>
                  <a:fillRect l="-606" b="-27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478AE1E5-EC1E-4D58-9C58-6CBBCD362869}"/>
              </a:ext>
            </a:extLst>
          </p:cNvPr>
          <p:cNvSpPr txBox="1"/>
          <p:nvPr/>
        </p:nvSpPr>
        <p:spPr>
          <a:xfrm>
            <a:off x="7139650" y="3492331"/>
            <a:ext cx="761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B050"/>
                </a:solidFill>
              </a:rPr>
              <a:t>f</a:t>
            </a:r>
            <a:r>
              <a:rPr lang="en-US" dirty="0" err="1">
                <a:solidFill>
                  <a:srgbClr val="00B050"/>
                </a:solidFill>
              </a:rPr>
              <a:t>min</a:t>
            </a:r>
            <a:endParaRPr lang="ru-RU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6C84490-CFD6-4704-9E57-BBDCFC0CC175}"/>
              </a:ext>
            </a:extLst>
          </p:cNvPr>
          <p:cNvSpPr/>
          <p:nvPr/>
        </p:nvSpPr>
        <p:spPr bwMode="auto">
          <a:xfrm>
            <a:off x="503731" y="498444"/>
            <a:ext cx="6035892" cy="1238301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1BA1D2-1BE9-4D4F-8FD9-19DB20B390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57476" r="35485" b="35579"/>
          <a:stretch/>
        </p:blipFill>
        <p:spPr>
          <a:xfrm>
            <a:off x="635104" y="2653118"/>
            <a:ext cx="4238326" cy="11406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797A387-D2FB-4267-A5EB-BF9C62AA9751}"/>
                  </a:ext>
                </a:extLst>
              </p:cNvPr>
              <p:cNvSpPr txBox="1"/>
              <p:nvPr/>
            </p:nvSpPr>
            <p:spPr>
              <a:xfrm>
                <a:off x="697016" y="4486334"/>
                <a:ext cx="1712373" cy="7042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Т</m:t>
                      </m:r>
                      <m:r>
                        <a:rPr lang="ru-RU" sz="2400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40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ru-RU" sz="2400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</a:rPr>
                            <m:t>Т</m:t>
                          </m:r>
                          <m:r>
                            <m:rPr>
                              <m:nor/>
                            </m:rPr>
                            <a:rPr lang="ru-RU" sz="2400" baseline="-25000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</a:rPr>
                            <m:t>0</m:t>
                          </m:r>
                          <m:r>
                            <m:rPr>
                              <m:nor/>
                            </m:rPr>
                            <a:rPr lang="ru-RU" sz="2400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</a:rPr>
                            <m:t> </m:t>
                          </m:r>
                        </m:num>
                        <m:den>
                          <m:r>
                            <a:rPr lang="ru-RU" sz="24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к</m:t>
                          </m:r>
                        </m:den>
                      </m:f>
                      <m:r>
                        <a:rPr lang="ru-RU" sz="240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ru-RU" sz="2400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2,</m:t>
                      </m:r>
                    </m:oMath>
                  </m:oMathPara>
                </a14:m>
                <a:endParaRPr lang="ru-RU" sz="2400" dirty="0">
                  <a:solidFill>
                    <a:schemeClr val="accent4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797A387-D2FB-4267-A5EB-BF9C62AA9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16" y="4486334"/>
                <a:ext cx="1712373" cy="7042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01">
            <a:extLst>
              <a:ext uri="{FF2B5EF4-FFF2-40B4-BE49-F238E27FC236}">
                <a16:creationId xmlns:a16="http://schemas.microsoft.com/office/drawing/2014/main" id="{EB21130F-1708-455B-8F3A-1E7541604BCB}"/>
              </a:ext>
            </a:extLst>
          </p:cNvPr>
          <p:cNvGrpSpPr>
            <a:grpSpLocks/>
          </p:cNvGrpSpPr>
          <p:nvPr/>
        </p:nvGrpSpPr>
        <p:grpSpPr bwMode="auto">
          <a:xfrm>
            <a:off x="7599285" y="4951233"/>
            <a:ext cx="3671888" cy="641350"/>
            <a:chOff x="3024" y="1410"/>
            <a:chExt cx="2313" cy="404"/>
          </a:xfrm>
        </p:grpSpPr>
        <p:grpSp>
          <p:nvGrpSpPr>
            <p:cNvPr id="26" name="Group 202">
              <a:extLst>
                <a:ext uri="{FF2B5EF4-FFF2-40B4-BE49-F238E27FC236}">
                  <a16:creationId xmlns:a16="http://schemas.microsoft.com/office/drawing/2014/main" id="{CE99A4D0-55C6-46FB-9289-BE5D9773AB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0" y="1512"/>
              <a:ext cx="579" cy="236"/>
              <a:chOff x="1849" y="2478"/>
              <a:chExt cx="657" cy="374"/>
            </a:xfrm>
          </p:grpSpPr>
          <p:sp>
            <p:nvSpPr>
              <p:cNvPr id="40" name="Text Box 203">
                <a:extLst>
                  <a:ext uri="{FF2B5EF4-FFF2-40B4-BE49-F238E27FC236}">
                    <a16:creationId xmlns:a16="http://schemas.microsoft.com/office/drawing/2014/main" id="{DFA7BD6F-334F-480D-9D4E-0824909E26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8" y="2491"/>
                <a:ext cx="274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41" name="Text Box 204">
                <a:extLst>
                  <a:ext uri="{FF2B5EF4-FFF2-40B4-BE49-F238E27FC236}">
                    <a16:creationId xmlns:a16="http://schemas.microsoft.com/office/drawing/2014/main" id="{3EA08D60-02AA-42F3-9B95-1B21D69A09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3" y="2478"/>
                <a:ext cx="183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х</a:t>
                </a:r>
              </a:p>
            </p:txBody>
          </p:sp>
          <p:sp>
            <p:nvSpPr>
              <p:cNvPr id="42" name="Text Box 205">
                <a:extLst>
                  <a:ext uri="{FF2B5EF4-FFF2-40B4-BE49-F238E27FC236}">
                    <a16:creationId xmlns:a16="http://schemas.microsoft.com/office/drawing/2014/main" id="{11B85A34-C17D-4DBF-81A7-596FE1D8D9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9" y="2606"/>
                <a:ext cx="272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43" name="Text Box 206">
                <a:extLst>
                  <a:ext uri="{FF2B5EF4-FFF2-40B4-BE49-F238E27FC236}">
                    <a16:creationId xmlns:a16="http://schemas.microsoft.com/office/drawing/2014/main" id="{24254651-B099-4C58-95D9-EECC98BE5A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8" y="2608"/>
                <a:ext cx="175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44" name="Text Box 207">
                <a:extLst>
                  <a:ext uri="{FF2B5EF4-FFF2-40B4-BE49-F238E27FC236}">
                    <a16:creationId xmlns:a16="http://schemas.microsoft.com/office/drawing/2014/main" id="{180C21C0-C7E4-45AD-9123-8B6AE410FC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24" y="2592"/>
                <a:ext cx="182" cy="2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х</a:t>
                </a:r>
              </a:p>
            </p:txBody>
          </p:sp>
        </p:grpSp>
        <p:sp>
          <p:nvSpPr>
            <p:cNvPr id="27" name="Rectangle 208">
              <a:extLst>
                <a:ext uri="{FF2B5EF4-FFF2-40B4-BE49-F238E27FC236}">
                  <a16:creationId xmlns:a16="http://schemas.microsoft.com/office/drawing/2014/main" id="{DE7DD799-101E-4B4D-9F02-44A2BA1EC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455"/>
              <a:ext cx="2313" cy="342"/>
            </a:xfrm>
            <a:prstGeom prst="rect">
              <a:avLst/>
            </a:prstGeom>
            <a:solidFill>
              <a:srgbClr val="FFCCCC"/>
            </a:solidFill>
            <a:ln w="28575">
              <a:solidFill>
                <a:srgbClr val="FF99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8" name="AutoShape 209">
              <a:extLst>
                <a:ext uri="{FF2B5EF4-FFF2-40B4-BE49-F238E27FC236}">
                  <a16:creationId xmlns:a16="http://schemas.microsoft.com/office/drawing/2014/main" id="{AC53B0B0-B6C7-4687-8A1F-C43A3F43B1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4" y="1483"/>
              <a:ext cx="519" cy="287"/>
            </a:xfrm>
            <a:prstGeom prst="bevel">
              <a:avLst>
                <a:gd name="adj" fmla="val 12500"/>
              </a:avLst>
            </a:prstGeom>
            <a:solidFill>
              <a:srgbClr val="FF99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9" name="Text Box 210">
              <a:extLst>
                <a:ext uri="{FF2B5EF4-FFF2-40B4-BE49-F238E27FC236}">
                  <a16:creationId xmlns:a16="http://schemas.microsoft.com/office/drawing/2014/main" id="{89D93312-3656-4302-A22F-F912280F9E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2" y="1466"/>
              <a:ext cx="48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В 9</a:t>
              </a:r>
            </a:p>
          </p:txBody>
        </p:sp>
        <p:sp>
          <p:nvSpPr>
            <p:cNvPr id="30" name="Rectangle 211">
              <a:extLst>
                <a:ext uri="{FF2B5EF4-FFF2-40B4-BE49-F238E27FC236}">
                  <a16:creationId xmlns:a16="http://schemas.microsoft.com/office/drawing/2014/main" id="{17797169-DAE7-498B-833D-F47F39C81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2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1" name="Rectangle 212">
              <a:extLst>
                <a:ext uri="{FF2B5EF4-FFF2-40B4-BE49-F238E27FC236}">
                  <a16:creationId xmlns:a16="http://schemas.microsoft.com/office/drawing/2014/main" id="{806A61CD-0065-439E-ACAC-569DBC9995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2" name="Rectangle 213">
              <a:extLst>
                <a:ext uri="{FF2B5EF4-FFF2-40B4-BE49-F238E27FC236}">
                  <a16:creationId xmlns:a16="http://schemas.microsoft.com/office/drawing/2014/main" id="{BB7BB3C7-128B-4082-AB03-E2065FB86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214">
              <a:extLst>
                <a:ext uri="{FF2B5EF4-FFF2-40B4-BE49-F238E27FC236}">
                  <a16:creationId xmlns:a16="http://schemas.microsoft.com/office/drawing/2014/main" id="{3A59E0AE-FBC3-430C-AA51-6C8BC5F485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4" name="Rectangle 215">
              <a:extLst>
                <a:ext uri="{FF2B5EF4-FFF2-40B4-BE49-F238E27FC236}">
                  <a16:creationId xmlns:a16="http://schemas.microsoft.com/office/drawing/2014/main" id="{DE383FED-DF8D-40C2-837E-26BFB9D0B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8" y="1483"/>
              <a:ext cx="240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5" name="Rectangle 216">
              <a:extLst>
                <a:ext uri="{FF2B5EF4-FFF2-40B4-BE49-F238E27FC236}">
                  <a16:creationId xmlns:a16="http://schemas.microsoft.com/office/drawing/2014/main" id="{F020FE87-404B-496D-BB20-D56E1C03C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8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6" name="Text Box 217">
              <a:extLst>
                <a:ext uri="{FF2B5EF4-FFF2-40B4-BE49-F238E27FC236}">
                  <a16:creationId xmlns:a16="http://schemas.microsoft.com/office/drawing/2014/main" id="{1796CA58-2E53-4C5B-BD48-A57AA00BB0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1436"/>
              <a:ext cx="30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 Box 218">
              <a:extLst>
                <a:ext uri="{FF2B5EF4-FFF2-40B4-BE49-F238E27FC236}">
                  <a16:creationId xmlns:a16="http://schemas.microsoft.com/office/drawing/2014/main" id="{4190EFB2-CDA5-4353-A9A5-A79DDD764B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0" y="1439"/>
              <a:ext cx="30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 Box 219">
              <a:extLst>
                <a:ext uri="{FF2B5EF4-FFF2-40B4-BE49-F238E27FC236}">
                  <a16:creationId xmlns:a16="http://schemas.microsoft.com/office/drawing/2014/main" id="{A51E7AA7-35B2-4D7A-BA87-6898C81188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3" y="1436"/>
              <a:ext cx="902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-  2</a:t>
              </a:r>
            </a:p>
          </p:txBody>
        </p:sp>
        <p:sp>
          <p:nvSpPr>
            <p:cNvPr id="39" name="Text Box 221">
              <a:extLst>
                <a:ext uri="{FF2B5EF4-FFF2-40B4-BE49-F238E27FC236}">
                  <a16:creationId xmlns:a16="http://schemas.microsoft.com/office/drawing/2014/main" id="{96A7D9EF-313B-4899-9B3C-3D5C95B81A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9" y="1410"/>
              <a:ext cx="64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Левая фигурная скобка 44">
            <a:extLst>
              <a:ext uri="{FF2B5EF4-FFF2-40B4-BE49-F238E27FC236}">
                <a16:creationId xmlns:a16="http://schemas.microsoft.com/office/drawing/2014/main" id="{51FD8702-470E-44DA-B74B-CA17A73455C7}"/>
              </a:ext>
            </a:extLst>
          </p:cNvPr>
          <p:cNvSpPr/>
          <p:nvPr/>
        </p:nvSpPr>
        <p:spPr bwMode="auto">
          <a:xfrm rot="5400000">
            <a:off x="7788514" y="591929"/>
            <a:ext cx="216264" cy="932237"/>
          </a:xfrm>
          <a:prstGeom prst="leftBrace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E47432D-7D14-48A7-AF0B-72741BA34AF5}"/>
              </a:ext>
            </a:extLst>
          </p:cNvPr>
          <p:cNvSpPr txBox="1"/>
          <p:nvPr/>
        </p:nvSpPr>
        <p:spPr>
          <a:xfrm>
            <a:off x="7742674" y="601313"/>
            <a:ext cx="389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2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525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9B47701-A5C1-451C-8BB0-1A48D83DB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8C889-B3ED-4960-88C6-4DBA95231265}" type="slidenum">
              <a:rPr lang="ru-RU" altLang="ru-RU" smtClean="0"/>
              <a:pPr>
                <a:defRPr/>
              </a:pPr>
              <a:t>29</a:t>
            </a:fld>
            <a:endParaRPr lang="ru-RU" alt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A2E2DE-C376-4733-89F6-880A4C209D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08" t="34563" r="11019" b="33204"/>
          <a:stretch/>
        </p:blipFill>
        <p:spPr>
          <a:xfrm>
            <a:off x="523783" y="148546"/>
            <a:ext cx="11017832" cy="3325382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A0683489-BF8A-4DC8-913E-52AC93DC62A9}"/>
              </a:ext>
            </a:extLst>
          </p:cNvPr>
          <p:cNvCxnSpPr>
            <a:cxnSpLocks/>
          </p:cNvCxnSpPr>
          <p:nvPr/>
        </p:nvCxnSpPr>
        <p:spPr bwMode="auto">
          <a:xfrm>
            <a:off x="7519387" y="958787"/>
            <a:ext cx="2121763" cy="0"/>
          </a:xfrm>
          <a:prstGeom prst="lin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2A6C1369-FA5A-4B6F-8AC3-49B601872AA8}"/>
              </a:ext>
            </a:extLst>
          </p:cNvPr>
          <p:cNvCxnSpPr>
            <a:cxnSpLocks/>
          </p:cNvCxnSpPr>
          <p:nvPr/>
        </p:nvCxnSpPr>
        <p:spPr bwMode="auto">
          <a:xfrm>
            <a:off x="7519387" y="3053918"/>
            <a:ext cx="1109708" cy="0"/>
          </a:xfrm>
          <a:prstGeom prst="lin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97F8D29-8582-4BB5-A665-78FFF89848A7}"/>
              </a:ext>
            </a:extLst>
          </p:cNvPr>
          <p:cNvCxnSpPr>
            <a:cxnSpLocks/>
          </p:cNvCxnSpPr>
          <p:nvPr/>
        </p:nvCxnSpPr>
        <p:spPr bwMode="auto">
          <a:xfrm>
            <a:off x="7519387" y="958787"/>
            <a:ext cx="0" cy="209513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7904F45-9508-4E7E-92B1-8B90563489D6}"/>
              </a:ext>
            </a:extLst>
          </p:cNvPr>
          <p:cNvSpPr txBox="1"/>
          <p:nvPr/>
        </p:nvSpPr>
        <p:spPr>
          <a:xfrm>
            <a:off x="6811392" y="667591"/>
            <a:ext cx="707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f</a:t>
            </a:r>
            <a:r>
              <a:rPr lang="en-US" dirty="0">
                <a:solidFill>
                  <a:srgbClr val="00B050"/>
                </a:solidFill>
              </a:rPr>
              <a:t>max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847751-82F8-4DAC-B383-0E3C59E7BDC8}"/>
              </a:ext>
            </a:extLst>
          </p:cNvPr>
          <p:cNvSpPr txBox="1"/>
          <p:nvPr/>
        </p:nvSpPr>
        <p:spPr>
          <a:xfrm>
            <a:off x="6811392" y="2684587"/>
            <a:ext cx="761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B050"/>
                </a:solidFill>
              </a:rPr>
              <a:t>f</a:t>
            </a:r>
            <a:r>
              <a:rPr lang="en-US" dirty="0" err="1">
                <a:solidFill>
                  <a:srgbClr val="00B050"/>
                </a:solidFill>
              </a:rPr>
              <a:t>min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6517691-7EDE-425A-A8C0-18A7E84202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177"/>
          <a:stretch/>
        </p:blipFill>
        <p:spPr>
          <a:xfrm>
            <a:off x="855547" y="1960549"/>
            <a:ext cx="2428729" cy="72237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E206085-C857-45BA-8288-34D01A5CBA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57476" r="42433" b="35579"/>
          <a:stretch/>
        </p:blipFill>
        <p:spPr>
          <a:xfrm>
            <a:off x="3545632" y="1766848"/>
            <a:ext cx="2209533" cy="11406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A4F53CD-CD25-49AA-BD2F-036D1D6ADF37}"/>
                  </a:ext>
                </a:extLst>
              </p:cNvPr>
              <p:cNvSpPr txBox="1"/>
              <p:nvPr/>
            </p:nvSpPr>
            <p:spPr>
              <a:xfrm>
                <a:off x="523782" y="3460478"/>
                <a:ext cx="11017831" cy="510909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>
                    <a:solidFill>
                      <a:schemeClr val="accent4">
                        <a:lumMod val="10000"/>
                      </a:schemeClr>
                    </a:solidFill>
                  </a:rPr>
                  <a:t>а = 2</a:t>
                </a:r>
                <a:r>
                  <a:rPr lang="en-US" sz="2000" dirty="0">
                    <a:solidFill>
                      <a:schemeClr val="accent4">
                        <a:lumMod val="10000"/>
                      </a:schemeClr>
                    </a:solidFill>
                  </a:rPr>
                  <a:t> (a</a:t>
                </a:r>
                <a:r>
                  <a:rPr lang="ru-RU" sz="2000" dirty="0">
                    <a:solidFill>
                      <a:schemeClr val="accent4">
                        <a:lumMod val="10000"/>
                      </a:schemeClr>
                    </a:solidFill>
                  </a:rPr>
                  <a:t>&gt;0</a:t>
                </a:r>
                <a:r>
                  <a:rPr lang="en-US" sz="2000" dirty="0">
                    <a:solidFill>
                      <a:schemeClr val="accent4">
                        <a:lumMod val="10000"/>
                      </a:schemeClr>
                    </a:solidFill>
                  </a:rPr>
                  <a:t>)</a:t>
                </a:r>
                <a:r>
                  <a:rPr lang="ru-RU" sz="2000" dirty="0">
                    <a:solidFill>
                      <a:schemeClr val="accent4">
                        <a:lumMod val="10000"/>
                      </a:schemeClr>
                    </a:solidFill>
                  </a:rPr>
                  <a:t>,  </a:t>
                </a:r>
                <a:r>
                  <a:rPr lang="en-US" sz="2000" dirty="0">
                    <a:solidFill>
                      <a:schemeClr val="accent4">
                        <a:lumMod val="10000"/>
                      </a:schemeClr>
                    </a:solidFill>
                  </a:rPr>
                  <a:t>d = 2 , c = 0</a:t>
                </a:r>
              </a:p>
              <a:p>
                <a:endParaRPr lang="en-US" dirty="0">
                  <a:solidFill>
                    <a:schemeClr val="accent4">
                      <a:lumMod val="10000"/>
                    </a:schemeClr>
                  </a:solidFill>
                </a:endParaRPr>
              </a:p>
              <a:p>
                <a:r>
                  <a:rPr lang="en-US" sz="1800" dirty="0">
                    <a:solidFill>
                      <a:schemeClr val="accent4">
                        <a:lumMod val="10000"/>
                      </a:schemeClr>
                    </a:solidFill>
                  </a:rPr>
                  <a:t>                               </a:t>
                </a:r>
                <a:r>
                  <a:rPr lang="ru-RU" sz="2000" dirty="0">
                    <a:solidFill>
                      <a:schemeClr val="accent4">
                        <a:lumMod val="10000"/>
                      </a:schemeClr>
                    </a:solidFill>
                  </a:rPr>
                  <a:t>где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ru-RU" sz="2000" smtClean="0">
                        <a:solidFill>
                          <a:schemeClr val="accent4">
                            <a:lumMod val="10000"/>
                          </a:schemeClr>
                        </a:solidFill>
                      </a:rPr>
                      <m:t>Т</m:t>
                    </m:r>
                    <m:r>
                      <m:rPr>
                        <m:nor/>
                      </m:rPr>
                      <a:rPr lang="ru-RU" sz="2000" baseline="-25000" smtClean="0">
                        <a:solidFill>
                          <a:schemeClr val="accent4">
                            <a:lumMod val="10000"/>
                          </a:schemeClr>
                        </a:solidFill>
                      </a:rPr>
                      <m:t>0</m:t>
                    </m:r>
                    <m:r>
                      <m:rPr>
                        <m:nor/>
                      </m:rPr>
                      <a:rPr lang="en-US" sz="2000" b="0" i="0" baseline="-25000" smtClean="0">
                        <a:solidFill>
                          <a:schemeClr val="accent4">
                            <a:lumMod val="10000"/>
                          </a:schemeClr>
                        </a:solidFill>
                      </a:rPr>
                      <m:t>(</m:t>
                    </m:r>
                    <m:r>
                      <m:rPr>
                        <m:nor/>
                      </m:rPr>
                      <a:rPr lang="en-US" sz="2000" b="0" i="0" baseline="-25000" smtClean="0">
                        <a:solidFill>
                          <a:schemeClr val="accent4">
                            <a:lumMod val="10000"/>
                          </a:schemeClr>
                        </a:solidFill>
                      </a:rPr>
                      <m:t>COSX</m:t>
                    </m:r>
                    <m:r>
                      <m:rPr>
                        <m:nor/>
                      </m:rPr>
                      <a:rPr lang="en-US" sz="2000" b="0" i="0" baseline="-25000" smtClean="0">
                        <a:solidFill>
                          <a:schemeClr val="accent4">
                            <a:lumMod val="10000"/>
                          </a:schemeClr>
                        </a:solidFill>
                      </a:rPr>
                      <m:t>)</m:t>
                    </m:r>
                  </m:oMath>
                </a14:m>
                <a:r>
                  <a:rPr lang="ru-RU" sz="2000" dirty="0">
                    <a:solidFill>
                      <a:schemeClr val="accent4">
                        <a:lumMod val="10000"/>
                      </a:schemeClr>
                    </a:solidFill>
                  </a:rPr>
                  <a:t>= 2</a:t>
                </a:r>
                <a:r>
                  <a:rPr lang="el-GR" sz="2000" dirty="0">
                    <a:solidFill>
                      <a:schemeClr val="accent4">
                        <a:lumMod val="10000"/>
                      </a:schemeClr>
                    </a:solidFill>
                  </a:rPr>
                  <a:t>π</a:t>
                </a:r>
                <a:r>
                  <a:rPr lang="ru-RU" sz="2000" dirty="0">
                    <a:solidFill>
                      <a:schemeClr val="accent4">
                        <a:lumMod val="10000"/>
                      </a:schemeClr>
                    </a:solidFill>
                  </a:rPr>
                  <a:t> и  к= </a:t>
                </a:r>
                <a:r>
                  <a:rPr lang="el-GR" sz="2000" dirty="0">
                    <a:solidFill>
                      <a:schemeClr val="accent4">
                        <a:lumMod val="10000"/>
                      </a:schemeClr>
                    </a:solidFill>
                  </a:rPr>
                  <a:t>π</a:t>
                </a:r>
                <a:r>
                  <a:rPr lang="ru-RU" sz="2000" dirty="0">
                    <a:solidFill>
                      <a:schemeClr val="accent4">
                        <a:lumMod val="10000"/>
                      </a:schemeClr>
                    </a:solidFill>
                  </a:rPr>
                  <a:t>/</a:t>
                </a:r>
                <a:r>
                  <a:rPr lang="en-US" sz="2000" dirty="0">
                    <a:solidFill>
                      <a:schemeClr val="accent4">
                        <a:lumMod val="10000"/>
                      </a:schemeClr>
                    </a:solidFill>
                  </a:rPr>
                  <a:t>b</a:t>
                </a:r>
                <a:r>
                  <a:rPr lang="ru-RU" sz="2000" dirty="0">
                    <a:solidFill>
                      <a:schemeClr val="accent4">
                        <a:lumMod val="10000"/>
                      </a:schemeClr>
                    </a:solidFill>
                  </a:rPr>
                  <a:t>. Откуда </a:t>
                </a:r>
                <a:r>
                  <a:rPr lang="en-US" sz="2000" dirty="0">
                    <a:solidFill>
                      <a:schemeClr val="accent4">
                        <a:lumMod val="10000"/>
                      </a:schemeClr>
                    </a:solidFill>
                  </a:rPr>
                  <a:t>b</a:t>
                </a:r>
                <a:r>
                  <a:rPr lang="ru-RU" sz="2000" dirty="0">
                    <a:solidFill>
                      <a:schemeClr val="accent4">
                        <a:lumMod val="10000"/>
                      </a:schemeClr>
                    </a:solidFill>
                  </a:rPr>
                  <a:t>=</a:t>
                </a:r>
                <a:r>
                  <a:rPr lang="en-US" sz="2000" dirty="0">
                    <a:solidFill>
                      <a:schemeClr val="accent4">
                        <a:lumMod val="10000"/>
                      </a:schemeClr>
                    </a:solidFill>
                  </a:rPr>
                  <a:t>2</a:t>
                </a:r>
              </a:p>
              <a:p>
                <a:endParaRPr lang="en-US" sz="2000" dirty="0">
                  <a:solidFill>
                    <a:schemeClr val="accent4">
                      <a:lumMod val="10000"/>
                    </a:schemeClr>
                  </a:solidFill>
                </a:endParaRPr>
              </a:p>
              <a:p>
                <a:r>
                  <a:rPr lang="en-US" sz="2000" dirty="0">
                    <a:solidFill>
                      <a:schemeClr val="accent4">
                        <a:lumMod val="10000"/>
                      </a:schemeClr>
                    </a:solidFill>
                  </a:rPr>
                  <a:t>  f(x) = 2cos(</a:t>
                </a:r>
                <a:r>
                  <a:rPr lang="el-GR" sz="2000" dirty="0">
                    <a:solidFill>
                      <a:schemeClr val="accent4">
                        <a:lumMod val="10000"/>
                      </a:schemeClr>
                    </a:solidFill>
                  </a:rPr>
                  <a:t>π</a:t>
                </a:r>
                <a:r>
                  <a:rPr lang="en-US" sz="2000" dirty="0">
                    <a:solidFill>
                      <a:schemeClr val="accent4">
                        <a:lumMod val="10000"/>
                      </a:schemeClr>
                    </a:solidFill>
                  </a:rPr>
                  <a:t>x</a:t>
                </a:r>
                <a:r>
                  <a:rPr lang="ru-RU" sz="2000" dirty="0">
                    <a:solidFill>
                      <a:schemeClr val="accent4">
                        <a:lumMod val="10000"/>
                      </a:schemeClr>
                    </a:solidFill>
                  </a:rPr>
                  <a:t> /</a:t>
                </a:r>
                <a:r>
                  <a:rPr lang="en-US" sz="2000" dirty="0">
                    <a:solidFill>
                      <a:schemeClr val="accent4">
                        <a:lumMod val="10000"/>
                      </a:schemeClr>
                    </a:solidFill>
                  </a:rPr>
                  <a:t>2) + 2</a:t>
                </a:r>
              </a:p>
              <a:p>
                <a:endParaRPr lang="en-US" sz="2000" dirty="0">
                  <a:solidFill>
                    <a:schemeClr val="accent4">
                      <a:lumMod val="10000"/>
                    </a:schemeClr>
                  </a:solidFill>
                </a:endParaRPr>
              </a:p>
              <a:p>
                <a:r>
                  <a:rPr lang="en-US" sz="2000" dirty="0">
                    <a:solidFill>
                      <a:schemeClr val="accent4">
                        <a:lumMod val="10000"/>
                      </a:schemeClr>
                    </a:solidFill>
                  </a:rPr>
                  <a:t>  f(14</a:t>
                </a:r>
                <a:r>
                  <a:rPr lang="ru-RU" sz="2000" dirty="0">
                    <a:solidFill>
                      <a:schemeClr val="accent4">
                        <a:lumMod val="10000"/>
                      </a:schemeClr>
                    </a:solidFill>
                  </a:rPr>
                  <a:t>/</a:t>
                </a:r>
                <a:r>
                  <a:rPr lang="en-US" sz="2000" dirty="0">
                    <a:solidFill>
                      <a:schemeClr val="accent4">
                        <a:lumMod val="10000"/>
                      </a:schemeClr>
                    </a:solidFill>
                  </a:rPr>
                  <a:t>3) =2cos(7</a:t>
                </a:r>
                <a:r>
                  <a:rPr lang="el-GR" sz="2000" dirty="0">
                    <a:solidFill>
                      <a:schemeClr val="accent4">
                        <a:lumMod val="10000"/>
                      </a:schemeClr>
                    </a:solidFill>
                  </a:rPr>
                  <a:t>π</a:t>
                </a:r>
                <a:r>
                  <a:rPr lang="ru-RU" sz="2000" dirty="0">
                    <a:solidFill>
                      <a:schemeClr val="accent4">
                        <a:lumMod val="10000"/>
                      </a:schemeClr>
                    </a:solidFill>
                  </a:rPr>
                  <a:t>/</a:t>
                </a:r>
                <a:r>
                  <a:rPr lang="en-US" sz="2000" dirty="0">
                    <a:solidFill>
                      <a:schemeClr val="accent4">
                        <a:lumMod val="10000"/>
                      </a:schemeClr>
                    </a:solidFill>
                  </a:rPr>
                  <a:t>3) + 2 = 3</a:t>
                </a:r>
              </a:p>
              <a:p>
                <a:endParaRPr lang="en-US" sz="2000" dirty="0">
                  <a:solidFill>
                    <a:schemeClr val="accent4">
                      <a:lumMod val="10000"/>
                    </a:schemeClr>
                  </a:solidFill>
                </a:endParaRPr>
              </a:p>
              <a:p>
                <a:r>
                  <a:rPr lang="en-US" sz="2000" dirty="0">
                    <a:solidFill>
                      <a:schemeClr val="accent4">
                        <a:lumMod val="10000"/>
                      </a:schemeClr>
                    </a:solidFill>
                  </a:rPr>
                  <a:t>  f(3) = 2</a:t>
                </a:r>
                <a:endParaRPr lang="ru-RU" sz="2000" dirty="0">
                  <a:solidFill>
                    <a:schemeClr val="accent4">
                      <a:lumMod val="10000"/>
                    </a:schemeClr>
                  </a:solidFill>
                </a:endParaRPr>
              </a:p>
              <a:p>
                <a:endParaRPr lang="en-US" sz="2000" dirty="0">
                  <a:solidFill>
                    <a:schemeClr val="accent4">
                      <a:lumMod val="10000"/>
                    </a:schemeClr>
                  </a:solidFill>
                </a:endParaRPr>
              </a:p>
              <a:p>
                <a:endParaRPr lang="en-US" sz="2000" dirty="0">
                  <a:solidFill>
                    <a:schemeClr val="accent4">
                      <a:lumMod val="10000"/>
                    </a:schemeClr>
                  </a:solidFill>
                </a:endParaRPr>
              </a:p>
              <a:p>
                <a:endParaRPr lang="en-US" dirty="0">
                  <a:solidFill>
                    <a:schemeClr val="accent4">
                      <a:lumMod val="10000"/>
                    </a:schemeClr>
                  </a:solidFill>
                </a:endParaRPr>
              </a:p>
              <a:p>
                <a:br>
                  <a:rPr lang="en-US" dirty="0">
                    <a:solidFill>
                      <a:schemeClr val="accent4">
                        <a:lumMod val="10000"/>
                      </a:schemeClr>
                    </a:solidFill>
                  </a:rPr>
                </a:br>
                <a:endParaRPr lang="en-US" dirty="0">
                  <a:solidFill>
                    <a:schemeClr val="accent4">
                      <a:lumMod val="10000"/>
                    </a:schemeClr>
                  </a:solidFill>
                </a:endParaRPr>
              </a:p>
              <a:p>
                <a:endParaRPr lang="en-US" dirty="0">
                  <a:solidFill>
                    <a:schemeClr val="accent4">
                      <a:lumMod val="10000"/>
                    </a:schemeClr>
                  </a:solidFill>
                </a:endParaRPr>
              </a:p>
              <a:p>
                <a:endParaRPr lang="en-US" dirty="0">
                  <a:solidFill>
                    <a:schemeClr val="accent4">
                      <a:lumMod val="10000"/>
                    </a:schemeClr>
                  </a:solidFill>
                </a:endParaRPr>
              </a:p>
              <a:p>
                <a:endParaRPr lang="ru-RU" dirty="0">
                  <a:solidFill>
                    <a:schemeClr val="accent4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A4F53CD-CD25-49AA-BD2F-036D1D6ADF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82" y="3460478"/>
                <a:ext cx="11017831" cy="5109091"/>
              </a:xfrm>
              <a:prstGeom prst="rect">
                <a:avLst/>
              </a:prstGeom>
              <a:blipFill>
                <a:blip r:embed="rId5"/>
                <a:stretch>
                  <a:fillRect l="-609" t="-5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D3F6E323-3C0F-4003-B138-C7F14575716F}"/>
              </a:ext>
            </a:extLst>
          </p:cNvPr>
          <p:cNvSpPr txBox="1"/>
          <p:nvPr/>
        </p:nvSpPr>
        <p:spPr>
          <a:xfrm>
            <a:off x="719183" y="2869253"/>
            <a:ext cx="5575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4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графику найдем  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2400" baseline="-25000" dirty="0">
                <a:solidFill>
                  <a:schemeClr val="accent4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4,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2400" baseline="-25000" dirty="0" err="1">
                <a:solidFill>
                  <a:schemeClr val="accent4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</a:t>
            </a:r>
            <a:r>
              <a:rPr lang="en-US" sz="2400" baseline="-25000" dirty="0">
                <a:solidFill>
                  <a:schemeClr val="accent4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0</a:t>
            </a:r>
            <a:endParaRPr lang="ru-RU" sz="2400" dirty="0">
              <a:solidFill>
                <a:schemeClr val="accent4">
                  <a:lumMod val="1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C3DBAEA-AF7C-4789-A837-3A79656D15F6}"/>
                  </a:ext>
                </a:extLst>
              </p:cNvPr>
              <p:cNvSpPr txBox="1"/>
              <p:nvPr/>
            </p:nvSpPr>
            <p:spPr>
              <a:xfrm>
                <a:off x="650387" y="3899188"/>
                <a:ext cx="1712373" cy="7042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Т</m:t>
                      </m:r>
                      <m:r>
                        <a:rPr lang="ru-RU" sz="2400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40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ru-RU" sz="2400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</a:rPr>
                            <m:t>Т</m:t>
                          </m:r>
                          <m:r>
                            <m:rPr>
                              <m:nor/>
                            </m:rPr>
                            <a:rPr lang="ru-RU" sz="2400" baseline="-25000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</a:rPr>
                            <m:t>0</m:t>
                          </m:r>
                          <m:r>
                            <m:rPr>
                              <m:nor/>
                            </m:rPr>
                            <a:rPr lang="ru-RU" sz="2400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</a:rPr>
                            <m:t> </m:t>
                          </m:r>
                        </m:num>
                        <m:den>
                          <m:r>
                            <a:rPr lang="ru-RU" sz="24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к</m:t>
                          </m:r>
                        </m:den>
                      </m:f>
                      <m:r>
                        <a:rPr lang="ru-RU" sz="240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ru-RU" sz="2400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2400" dirty="0">
                  <a:solidFill>
                    <a:schemeClr val="accent4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C3DBAEA-AF7C-4789-A837-3A79656D1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87" y="3899188"/>
                <a:ext cx="1712373" cy="7042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201">
            <a:extLst>
              <a:ext uri="{FF2B5EF4-FFF2-40B4-BE49-F238E27FC236}">
                <a16:creationId xmlns:a16="http://schemas.microsoft.com/office/drawing/2014/main" id="{12F9C7A1-0550-425E-BE51-BE9929151B8E}"/>
              </a:ext>
            </a:extLst>
          </p:cNvPr>
          <p:cNvGrpSpPr>
            <a:grpSpLocks/>
          </p:cNvGrpSpPr>
          <p:nvPr/>
        </p:nvGrpSpPr>
        <p:grpSpPr bwMode="auto">
          <a:xfrm>
            <a:off x="7599285" y="4951233"/>
            <a:ext cx="3671888" cy="641350"/>
            <a:chOff x="3024" y="1410"/>
            <a:chExt cx="2313" cy="404"/>
          </a:xfrm>
        </p:grpSpPr>
        <p:grpSp>
          <p:nvGrpSpPr>
            <p:cNvPr id="21" name="Group 202">
              <a:extLst>
                <a:ext uri="{FF2B5EF4-FFF2-40B4-BE49-F238E27FC236}">
                  <a16:creationId xmlns:a16="http://schemas.microsoft.com/office/drawing/2014/main" id="{EEAD297F-E922-4B7E-ACB8-0EB60AC031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0" y="1512"/>
              <a:ext cx="579" cy="236"/>
              <a:chOff x="1849" y="2478"/>
              <a:chExt cx="657" cy="374"/>
            </a:xfrm>
          </p:grpSpPr>
          <p:sp>
            <p:nvSpPr>
              <p:cNvPr id="35" name="Text Box 203">
                <a:extLst>
                  <a:ext uri="{FF2B5EF4-FFF2-40B4-BE49-F238E27FC236}">
                    <a16:creationId xmlns:a16="http://schemas.microsoft.com/office/drawing/2014/main" id="{03513A27-7199-4149-AEFD-434E3A91D5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8" y="2491"/>
                <a:ext cx="274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36" name="Text Box 204">
                <a:extLst>
                  <a:ext uri="{FF2B5EF4-FFF2-40B4-BE49-F238E27FC236}">
                    <a16:creationId xmlns:a16="http://schemas.microsoft.com/office/drawing/2014/main" id="{EA93FD4F-7587-4693-8D6B-C551736706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3" y="2478"/>
                <a:ext cx="183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х</a:t>
                </a:r>
              </a:p>
            </p:txBody>
          </p:sp>
          <p:sp>
            <p:nvSpPr>
              <p:cNvPr id="37" name="Text Box 205">
                <a:extLst>
                  <a:ext uri="{FF2B5EF4-FFF2-40B4-BE49-F238E27FC236}">
                    <a16:creationId xmlns:a16="http://schemas.microsoft.com/office/drawing/2014/main" id="{A8FCE85F-914F-469C-B30F-253CE62FF3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9" y="2606"/>
                <a:ext cx="272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8" name="Text Box 206">
                <a:extLst>
                  <a:ext uri="{FF2B5EF4-FFF2-40B4-BE49-F238E27FC236}">
                    <a16:creationId xmlns:a16="http://schemas.microsoft.com/office/drawing/2014/main" id="{1C7F76CE-CBA2-4C82-9C30-7CD9724A2A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8" y="2608"/>
                <a:ext cx="175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39" name="Text Box 207">
                <a:extLst>
                  <a:ext uri="{FF2B5EF4-FFF2-40B4-BE49-F238E27FC236}">
                    <a16:creationId xmlns:a16="http://schemas.microsoft.com/office/drawing/2014/main" id="{3940F16F-94E6-4652-AEC2-4CF13D544D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24" y="2592"/>
                <a:ext cx="182" cy="2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х</a:t>
                </a:r>
              </a:p>
            </p:txBody>
          </p:sp>
        </p:grpSp>
        <p:sp>
          <p:nvSpPr>
            <p:cNvPr id="22" name="Rectangle 208">
              <a:extLst>
                <a:ext uri="{FF2B5EF4-FFF2-40B4-BE49-F238E27FC236}">
                  <a16:creationId xmlns:a16="http://schemas.microsoft.com/office/drawing/2014/main" id="{47B546B3-F265-4A4F-B594-F61F60DAFF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455"/>
              <a:ext cx="2313" cy="342"/>
            </a:xfrm>
            <a:prstGeom prst="rect">
              <a:avLst/>
            </a:prstGeom>
            <a:solidFill>
              <a:srgbClr val="FFCCCC"/>
            </a:solidFill>
            <a:ln w="28575">
              <a:solidFill>
                <a:srgbClr val="FF99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" name="AutoShape 209">
              <a:extLst>
                <a:ext uri="{FF2B5EF4-FFF2-40B4-BE49-F238E27FC236}">
                  <a16:creationId xmlns:a16="http://schemas.microsoft.com/office/drawing/2014/main" id="{5BFD43F0-6F02-485B-B283-F9FCCE192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4" y="1483"/>
              <a:ext cx="519" cy="287"/>
            </a:xfrm>
            <a:prstGeom prst="bevel">
              <a:avLst>
                <a:gd name="adj" fmla="val 12500"/>
              </a:avLst>
            </a:prstGeom>
            <a:solidFill>
              <a:srgbClr val="FF99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4" name="Text Box 210">
              <a:extLst>
                <a:ext uri="{FF2B5EF4-FFF2-40B4-BE49-F238E27FC236}">
                  <a16:creationId xmlns:a16="http://schemas.microsoft.com/office/drawing/2014/main" id="{A92364DD-6D30-4ABA-B141-C3EB244933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2" y="1466"/>
              <a:ext cx="48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В 9</a:t>
              </a:r>
            </a:p>
          </p:txBody>
        </p:sp>
        <p:sp>
          <p:nvSpPr>
            <p:cNvPr id="25" name="Rectangle 211">
              <a:extLst>
                <a:ext uri="{FF2B5EF4-FFF2-40B4-BE49-F238E27FC236}">
                  <a16:creationId xmlns:a16="http://schemas.microsoft.com/office/drawing/2014/main" id="{8A0263D9-8952-45DB-A961-9E2B098D7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2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6" name="Rectangle 212">
              <a:extLst>
                <a:ext uri="{FF2B5EF4-FFF2-40B4-BE49-F238E27FC236}">
                  <a16:creationId xmlns:a16="http://schemas.microsoft.com/office/drawing/2014/main" id="{D0F7878E-0D34-43EE-805A-C8DF0EB861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7" name="Rectangle 213">
              <a:extLst>
                <a:ext uri="{FF2B5EF4-FFF2-40B4-BE49-F238E27FC236}">
                  <a16:creationId xmlns:a16="http://schemas.microsoft.com/office/drawing/2014/main" id="{171FF0E3-ADF7-4FC9-B78F-54C4454FB5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14">
              <a:extLst>
                <a:ext uri="{FF2B5EF4-FFF2-40B4-BE49-F238E27FC236}">
                  <a16:creationId xmlns:a16="http://schemas.microsoft.com/office/drawing/2014/main" id="{3CDD12B5-B00B-4A4B-87D1-0FCD6A39B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9" name="Rectangle 215">
              <a:extLst>
                <a:ext uri="{FF2B5EF4-FFF2-40B4-BE49-F238E27FC236}">
                  <a16:creationId xmlns:a16="http://schemas.microsoft.com/office/drawing/2014/main" id="{2168CC9D-6A23-435E-9ED9-42E2A9D03A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8" y="1483"/>
              <a:ext cx="240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0" name="Rectangle 216">
              <a:extLst>
                <a:ext uri="{FF2B5EF4-FFF2-40B4-BE49-F238E27FC236}">
                  <a16:creationId xmlns:a16="http://schemas.microsoft.com/office/drawing/2014/main" id="{E1D1AEF9-6CF0-4F79-9534-7CB19907B1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8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1" name="Text Box 217">
              <a:extLst>
                <a:ext uri="{FF2B5EF4-FFF2-40B4-BE49-F238E27FC236}">
                  <a16:creationId xmlns:a16="http://schemas.microsoft.com/office/drawing/2014/main" id="{E7D56470-1099-4248-9F8A-9A3F2AFEFE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1436"/>
              <a:ext cx="30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 Box 218">
              <a:extLst>
                <a:ext uri="{FF2B5EF4-FFF2-40B4-BE49-F238E27FC236}">
                  <a16:creationId xmlns:a16="http://schemas.microsoft.com/office/drawing/2014/main" id="{505754A4-9B7E-427D-8816-6FC3134635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0" y="1439"/>
              <a:ext cx="30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 Box 219">
              <a:extLst>
                <a:ext uri="{FF2B5EF4-FFF2-40B4-BE49-F238E27FC236}">
                  <a16:creationId xmlns:a16="http://schemas.microsoft.com/office/drawing/2014/main" id="{455C173C-B23D-45F3-90E4-89DCC5F54C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6" y="1428"/>
              <a:ext cx="902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2</a:t>
              </a:r>
            </a:p>
          </p:txBody>
        </p:sp>
        <p:sp>
          <p:nvSpPr>
            <p:cNvPr id="34" name="Text Box 221">
              <a:extLst>
                <a:ext uri="{FF2B5EF4-FFF2-40B4-BE49-F238E27FC236}">
                  <a16:creationId xmlns:a16="http://schemas.microsoft.com/office/drawing/2014/main" id="{8D3AB25F-2E87-480D-990E-67C68A9E05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9" y="1410"/>
              <a:ext cx="64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33484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6C6ED17-841D-4684-8DE0-119F1DEE6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44476"/>
            <a:ext cx="11180233" cy="696557"/>
          </a:xfrm>
        </p:spPr>
        <p:txBody>
          <a:bodyPr/>
          <a:lstStyle/>
          <a:p>
            <a:r>
              <a:rPr lang="ru-RU" dirty="0">
                <a:solidFill>
                  <a:srgbClr val="3FD9E1"/>
                </a:solidFill>
              </a:rPr>
              <a:t>Задание №9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D3D9280-0651-4296-8ABC-6F3BAFABE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8C889-B3ED-4960-88C6-4DBA95231265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68D5F3-EE89-4C09-91E2-B7DCFAD5273F}"/>
              </a:ext>
            </a:extLst>
          </p:cNvPr>
          <p:cNvSpPr txBox="1"/>
          <p:nvPr/>
        </p:nvSpPr>
        <p:spPr>
          <a:xfrm>
            <a:off x="4421080" y="3735001"/>
            <a:ext cx="7728751" cy="29546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i="1" u="sng" dirty="0">
                <a:solidFill>
                  <a:srgbClr val="002060"/>
                </a:solidFill>
              </a:rPr>
              <a:t>Проверяется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умение определять значение функции по значению аргумента при различных способах задания функции; описывать по графику поведение и свойства функции, находить по графику функции наибольшее и наименьшее значения; строить графики изученных функций.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77FA59-ADC5-4FD3-B025-C38BA5172249}"/>
              </a:ext>
            </a:extLst>
          </p:cNvPr>
          <p:cNvSpPr txBox="1"/>
          <p:nvPr/>
        </p:nvSpPr>
        <p:spPr>
          <a:xfrm>
            <a:off x="503069" y="1327107"/>
            <a:ext cx="3918011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</a:rPr>
              <a:t>Тип задания по кодификатору требований</a:t>
            </a:r>
          </a:p>
          <a:p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02E4A6-8845-475E-8678-5F767B8665E0}"/>
              </a:ext>
            </a:extLst>
          </p:cNvPr>
          <p:cNvSpPr txBox="1"/>
          <p:nvPr/>
        </p:nvSpPr>
        <p:spPr>
          <a:xfrm>
            <a:off x="42169" y="3868888"/>
            <a:ext cx="4083728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Из </a:t>
            </a:r>
            <a:r>
              <a:rPr lang="ru-RU" sz="2400" b="1" i="1" u="sng" dirty="0">
                <a:solidFill>
                  <a:srgbClr val="002060"/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кодификатора</a:t>
            </a:r>
            <a:r>
              <a:rPr lang="ru-RU" sz="2400" b="0" i="0" dirty="0">
                <a:solidFill>
                  <a:schemeClr val="accent3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24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2022 года для выполнения 9 задания нужно изучить основные элементарные функции, их свойства и графики</a:t>
            </a:r>
            <a:endParaRPr lang="ru-RU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649DCF-46A6-4DCF-84DF-BE652DC9045E}"/>
              </a:ext>
            </a:extLst>
          </p:cNvPr>
          <p:cNvSpPr txBox="1"/>
          <p:nvPr/>
        </p:nvSpPr>
        <p:spPr>
          <a:xfrm>
            <a:off x="4864963" y="1367161"/>
            <a:ext cx="6320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Функции и их графики. </a:t>
            </a:r>
          </a:p>
        </p:txBody>
      </p:sp>
    </p:spTree>
    <p:extLst>
      <p:ext uri="{BB962C8B-B14F-4D97-AF65-F5344CB8AC3E}">
        <p14:creationId xmlns:p14="http://schemas.microsoft.com/office/powerpoint/2010/main" val="427358556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0405740-EFEF-421D-B2BD-C073BBAA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8C889-B3ED-4960-88C6-4DBA95231265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F6FD0927-C2FE-4C3C-B2A4-DA3830C20148}"/>
              </a:ext>
            </a:extLst>
          </p:cNvPr>
          <p:cNvSpPr txBox="1">
            <a:spLocks/>
          </p:cNvSpPr>
          <p:nvPr/>
        </p:nvSpPr>
        <p:spPr>
          <a:xfrm>
            <a:off x="506027" y="2169512"/>
            <a:ext cx="11168426" cy="1630132"/>
          </a:xfrm>
          <a:prstGeom prst="rect">
            <a:avLst/>
          </a:prstGeom>
          <a:solidFill>
            <a:srgbClr val="3FD9E1"/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FFFFB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/>
                <a:ea typeface="+mj-ea"/>
                <a:cs typeface="+mj-cs"/>
              </a:rPr>
              <a:t>Логарифмическая и показательная 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FFFFB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функции 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FFFFB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/>
                <a:ea typeface="+mj-ea"/>
                <a:cs typeface="+mj-cs"/>
              </a:rPr>
              <a:t>, их график</a:t>
            </a:r>
          </a:p>
        </p:txBody>
      </p:sp>
    </p:spTree>
    <p:extLst>
      <p:ext uri="{BB962C8B-B14F-4D97-AF65-F5344CB8AC3E}">
        <p14:creationId xmlns:p14="http://schemas.microsoft.com/office/powerpoint/2010/main" val="212506527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6F102A1-55BE-4FC0-B488-B1D1F0F8A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8C889-B3ED-4960-88C6-4DBA95231265}" type="slidenum">
              <a:rPr lang="ru-RU" altLang="ru-RU" smtClean="0"/>
              <a:pPr>
                <a:defRPr/>
              </a:pPr>
              <a:t>31</a:t>
            </a:fld>
            <a:endParaRPr lang="ru-RU" alt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2CFE49C-28F5-4378-A254-031A1A2055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71" t="24466" r="33301" b="36829"/>
          <a:stretch/>
        </p:blipFill>
        <p:spPr>
          <a:xfrm>
            <a:off x="1063120" y="136525"/>
            <a:ext cx="9853741" cy="4030462"/>
          </a:xfrm>
          <a:prstGeom prst="rect">
            <a:avLst/>
          </a:prstGeom>
        </p:spPr>
      </p:pic>
      <p:sp>
        <p:nvSpPr>
          <p:cNvPr id="25" name="Дуга 24">
            <a:extLst>
              <a:ext uri="{FF2B5EF4-FFF2-40B4-BE49-F238E27FC236}">
                <a16:creationId xmlns:a16="http://schemas.microsoft.com/office/drawing/2014/main" id="{B5DFD33A-1EB0-438B-8FAF-7A7FC0EF39C0}"/>
              </a:ext>
            </a:extLst>
          </p:cNvPr>
          <p:cNvSpPr/>
          <p:nvPr/>
        </p:nvSpPr>
        <p:spPr bwMode="auto">
          <a:xfrm>
            <a:off x="8158579" y="2151756"/>
            <a:ext cx="914400" cy="328474"/>
          </a:xfrm>
          <a:prstGeom prst="arc">
            <a:avLst>
              <a:gd name="adj1" fmla="val 11262715"/>
              <a:gd name="adj2" fmla="val 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343A3C88-B765-44F0-8CB7-C5CFCCCACD0B}"/>
              </a:ext>
            </a:extLst>
          </p:cNvPr>
          <p:cNvCxnSpPr/>
          <p:nvPr/>
        </p:nvCxnSpPr>
        <p:spPr bwMode="auto">
          <a:xfrm flipH="1">
            <a:off x="8158579" y="2627790"/>
            <a:ext cx="91440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CCA4CA9-6B4E-4637-A892-664512F0A50F}"/>
              </a:ext>
            </a:extLst>
          </p:cNvPr>
          <p:cNvSpPr txBox="1"/>
          <p:nvPr/>
        </p:nvSpPr>
        <p:spPr>
          <a:xfrm>
            <a:off x="8451541" y="2622272"/>
            <a:ext cx="284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3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9432E7B3-4EA8-47DD-80B7-1CB77CB59101}"/>
              </a:ext>
            </a:extLst>
          </p:cNvPr>
          <p:cNvCxnSpPr/>
          <p:nvPr/>
        </p:nvCxnSpPr>
        <p:spPr bwMode="auto">
          <a:xfrm flipV="1">
            <a:off x="9072979" y="1083076"/>
            <a:ext cx="0" cy="1232917"/>
          </a:xfrm>
          <a:prstGeom prst="line">
            <a:avLst/>
          </a:prstGeom>
          <a:noFill/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FDFA009-E706-4BD6-AAD9-8196B98306D9}"/>
              </a:ext>
            </a:extLst>
          </p:cNvPr>
          <p:cNvSpPr txBox="1"/>
          <p:nvPr/>
        </p:nvSpPr>
        <p:spPr>
          <a:xfrm>
            <a:off x="9170633" y="1526959"/>
            <a:ext cx="301840" cy="4616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69E8DC2-DD5E-4CFA-9784-CAD595FAEE83}"/>
                  </a:ext>
                </a:extLst>
              </p:cNvPr>
              <p:cNvSpPr txBox="1"/>
              <p:nvPr/>
            </p:nvSpPr>
            <p:spPr>
              <a:xfrm>
                <a:off x="1063119" y="4125863"/>
                <a:ext cx="9853741" cy="133235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  <a:p>
                <a:endParaRPr lang="en-US" dirty="0">
                  <a:solidFill>
                    <a:srgbClr val="002060"/>
                  </a:solidFill>
                </a:endParaRPr>
              </a:p>
              <a:p>
                <a:endParaRPr lang="en-US" dirty="0">
                  <a:solidFill>
                    <a:srgbClr val="002060"/>
                  </a:solidFill>
                </a:endParaRPr>
              </a:p>
              <a:p>
                <a:r>
                  <a:rPr lang="en-US" sz="2400" dirty="0">
                    <a:solidFill>
                      <a:srgbClr val="002060"/>
                    </a:solidFill>
                  </a:rPr>
                  <a:t>f(13)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ad>
                              <m:radPr>
                                <m:degHide m:val="on"/>
                                <m:ctrlPr>
                                  <a:rPr lang="en-US" sz="240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sub>
                        </m:sSub>
                      </m:fName>
                      <m:e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13+3) = 8</a:t>
                </a:r>
                <a:r>
                  <a:rPr lang="en-US" sz="2400" dirty="0"/>
                  <a:t>)f</a:t>
                </a:r>
                <a:endParaRPr lang="ru-RU" sz="24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69E8DC2-DD5E-4CFA-9784-CAD595FAE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119" y="4125863"/>
                <a:ext cx="9853741" cy="1332352"/>
              </a:xfrm>
              <a:prstGeom prst="rect">
                <a:avLst/>
              </a:prstGeom>
              <a:blipFill>
                <a:blip r:embed="rId3"/>
                <a:stretch>
                  <a:fillRect l="-928" b="-68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201">
            <a:extLst>
              <a:ext uri="{FF2B5EF4-FFF2-40B4-BE49-F238E27FC236}">
                <a16:creationId xmlns:a16="http://schemas.microsoft.com/office/drawing/2014/main" id="{BB205DC4-C728-4276-A121-4F5193BE0FC6}"/>
              </a:ext>
            </a:extLst>
          </p:cNvPr>
          <p:cNvGrpSpPr>
            <a:grpSpLocks/>
          </p:cNvGrpSpPr>
          <p:nvPr/>
        </p:nvGrpSpPr>
        <p:grpSpPr bwMode="auto">
          <a:xfrm>
            <a:off x="7023273" y="4717601"/>
            <a:ext cx="3671888" cy="641350"/>
            <a:chOff x="3024" y="1410"/>
            <a:chExt cx="2313" cy="404"/>
          </a:xfrm>
        </p:grpSpPr>
        <p:grpSp>
          <p:nvGrpSpPr>
            <p:cNvPr id="37" name="Group 202">
              <a:extLst>
                <a:ext uri="{FF2B5EF4-FFF2-40B4-BE49-F238E27FC236}">
                  <a16:creationId xmlns:a16="http://schemas.microsoft.com/office/drawing/2014/main" id="{82489BC3-607B-404D-AECE-6F255ECFC6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0" y="1512"/>
              <a:ext cx="579" cy="236"/>
              <a:chOff x="1849" y="2478"/>
              <a:chExt cx="657" cy="374"/>
            </a:xfrm>
          </p:grpSpPr>
          <p:sp>
            <p:nvSpPr>
              <p:cNvPr id="51" name="Text Box 203">
                <a:extLst>
                  <a:ext uri="{FF2B5EF4-FFF2-40B4-BE49-F238E27FC236}">
                    <a16:creationId xmlns:a16="http://schemas.microsoft.com/office/drawing/2014/main" id="{F0BDDFCD-9B80-463C-A486-F2771675DD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8" y="2491"/>
                <a:ext cx="274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52" name="Text Box 204">
                <a:extLst>
                  <a:ext uri="{FF2B5EF4-FFF2-40B4-BE49-F238E27FC236}">
                    <a16:creationId xmlns:a16="http://schemas.microsoft.com/office/drawing/2014/main" id="{5138D59A-D0B5-4075-B0CD-04E310EFE3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3" y="2478"/>
                <a:ext cx="183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х</a:t>
                </a:r>
              </a:p>
            </p:txBody>
          </p:sp>
          <p:sp>
            <p:nvSpPr>
              <p:cNvPr id="53" name="Text Box 205">
                <a:extLst>
                  <a:ext uri="{FF2B5EF4-FFF2-40B4-BE49-F238E27FC236}">
                    <a16:creationId xmlns:a16="http://schemas.microsoft.com/office/drawing/2014/main" id="{E9AB2FC2-6BEB-440E-88DC-C266C16891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9" y="2606"/>
                <a:ext cx="272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54" name="Text Box 206">
                <a:extLst>
                  <a:ext uri="{FF2B5EF4-FFF2-40B4-BE49-F238E27FC236}">
                    <a16:creationId xmlns:a16="http://schemas.microsoft.com/office/drawing/2014/main" id="{E74C2B68-DB45-4F14-B729-3664F1BDB8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8" y="2608"/>
                <a:ext cx="175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55" name="Text Box 207">
                <a:extLst>
                  <a:ext uri="{FF2B5EF4-FFF2-40B4-BE49-F238E27FC236}">
                    <a16:creationId xmlns:a16="http://schemas.microsoft.com/office/drawing/2014/main" id="{85908EAB-620E-49A5-9580-8F5554D1E8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24" y="2592"/>
                <a:ext cx="182" cy="2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х</a:t>
                </a:r>
              </a:p>
            </p:txBody>
          </p:sp>
        </p:grpSp>
        <p:sp>
          <p:nvSpPr>
            <p:cNvPr id="38" name="Rectangle 208">
              <a:extLst>
                <a:ext uri="{FF2B5EF4-FFF2-40B4-BE49-F238E27FC236}">
                  <a16:creationId xmlns:a16="http://schemas.microsoft.com/office/drawing/2014/main" id="{30D136B4-5388-40DE-A6F1-F329E5AEA2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455"/>
              <a:ext cx="2313" cy="342"/>
            </a:xfrm>
            <a:prstGeom prst="rect">
              <a:avLst/>
            </a:prstGeom>
            <a:solidFill>
              <a:srgbClr val="FFCCCC"/>
            </a:solidFill>
            <a:ln w="28575">
              <a:solidFill>
                <a:srgbClr val="FF99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9" name="AutoShape 209">
              <a:extLst>
                <a:ext uri="{FF2B5EF4-FFF2-40B4-BE49-F238E27FC236}">
                  <a16:creationId xmlns:a16="http://schemas.microsoft.com/office/drawing/2014/main" id="{18A62A7A-192F-4FB1-B2DC-3B082F0CF3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4" y="1483"/>
              <a:ext cx="519" cy="287"/>
            </a:xfrm>
            <a:prstGeom prst="bevel">
              <a:avLst>
                <a:gd name="adj" fmla="val 12500"/>
              </a:avLst>
            </a:prstGeom>
            <a:solidFill>
              <a:srgbClr val="FF99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0" name="Text Box 210">
              <a:extLst>
                <a:ext uri="{FF2B5EF4-FFF2-40B4-BE49-F238E27FC236}">
                  <a16:creationId xmlns:a16="http://schemas.microsoft.com/office/drawing/2014/main" id="{A3E154B5-2D41-4A5B-83C8-54FC9E4A21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2" y="1466"/>
              <a:ext cx="48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В 9</a:t>
              </a:r>
            </a:p>
          </p:txBody>
        </p:sp>
        <p:sp>
          <p:nvSpPr>
            <p:cNvPr id="41" name="Rectangle 211">
              <a:extLst>
                <a:ext uri="{FF2B5EF4-FFF2-40B4-BE49-F238E27FC236}">
                  <a16:creationId xmlns:a16="http://schemas.microsoft.com/office/drawing/2014/main" id="{AE0D8008-332E-4645-BE0F-FAB1E2624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2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2" name="Rectangle 212">
              <a:extLst>
                <a:ext uri="{FF2B5EF4-FFF2-40B4-BE49-F238E27FC236}">
                  <a16:creationId xmlns:a16="http://schemas.microsoft.com/office/drawing/2014/main" id="{91872C35-3CFE-4B5C-8CA7-BF741951B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3" name="Rectangle 213">
              <a:extLst>
                <a:ext uri="{FF2B5EF4-FFF2-40B4-BE49-F238E27FC236}">
                  <a16:creationId xmlns:a16="http://schemas.microsoft.com/office/drawing/2014/main" id="{56F9E193-C9DA-420F-BA24-92B8EEFF3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214">
              <a:extLst>
                <a:ext uri="{FF2B5EF4-FFF2-40B4-BE49-F238E27FC236}">
                  <a16:creationId xmlns:a16="http://schemas.microsoft.com/office/drawing/2014/main" id="{555D9160-E81F-4E6F-921A-3991958748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5" name="Rectangle 215">
              <a:extLst>
                <a:ext uri="{FF2B5EF4-FFF2-40B4-BE49-F238E27FC236}">
                  <a16:creationId xmlns:a16="http://schemas.microsoft.com/office/drawing/2014/main" id="{24D1A216-F189-40F8-A049-8B6CEA2A52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8" y="1483"/>
              <a:ext cx="240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6" name="Rectangle 216">
              <a:extLst>
                <a:ext uri="{FF2B5EF4-FFF2-40B4-BE49-F238E27FC236}">
                  <a16:creationId xmlns:a16="http://schemas.microsoft.com/office/drawing/2014/main" id="{7F339F01-6551-4DE5-A9CB-71C7FF4B08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8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7" name="Text Box 217">
              <a:extLst>
                <a:ext uri="{FF2B5EF4-FFF2-40B4-BE49-F238E27FC236}">
                  <a16:creationId xmlns:a16="http://schemas.microsoft.com/office/drawing/2014/main" id="{C8CEB4F8-F630-444B-9903-7B8842F3E4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1436"/>
              <a:ext cx="30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 Box 218">
              <a:extLst>
                <a:ext uri="{FF2B5EF4-FFF2-40B4-BE49-F238E27FC236}">
                  <a16:creationId xmlns:a16="http://schemas.microsoft.com/office/drawing/2014/main" id="{36E9E156-7511-4E7C-A71A-52E5A81BD2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0" y="1439"/>
              <a:ext cx="30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 Box 219">
              <a:extLst>
                <a:ext uri="{FF2B5EF4-FFF2-40B4-BE49-F238E27FC236}">
                  <a16:creationId xmlns:a16="http://schemas.microsoft.com/office/drawing/2014/main" id="{753321A7-7178-4BA4-ADB4-A1FCF8A939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6" y="1428"/>
              <a:ext cx="902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kumimoji="0" lang="en-US" altLang="ru-RU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kumimoji="0" lang="ru-RU" alt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 Box 221">
              <a:extLst>
                <a:ext uri="{FF2B5EF4-FFF2-40B4-BE49-F238E27FC236}">
                  <a16:creationId xmlns:a16="http://schemas.microsoft.com/office/drawing/2014/main" id="{FAE2330F-9BA0-43C4-99AB-697E402EBB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9" y="1410"/>
              <a:ext cx="64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5CCC0F5-1CE1-432C-A53D-8FD366231100}"/>
                  </a:ext>
                </a:extLst>
              </p:cNvPr>
              <p:cNvSpPr txBox="1"/>
              <p:nvPr/>
            </p:nvSpPr>
            <p:spPr>
              <a:xfrm>
                <a:off x="1063118" y="2377479"/>
                <a:ext cx="5424256" cy="2383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b = 3</a:t>
                </a:r>
                <a:endParaRPr lang="ru-RU" sz="2400" dirty="0">
                  <a:solidFill>
                    <a:srgbClr val="00206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1+3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=4</m:t>
                          </m:r>
                          <m:r>
                            <a:rPr lang="ru-RU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 так как А(1;4)</m:t>
                          </m:r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log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𝑎</m:t>
                              </m:r>
                            </m:sub>
                          </m:sSub>
                        </m:fName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4=4</m:t>
                          </m:r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sz="2400" b="0" dirty="0">
                  <a:solidFill>
                    <a:srgbClr val="002060"/>
                  </a:solidFill>
                </a:endParaRPr>
              </a:p>
              <a:p>
                <a:r>
                  <a:rPr lang="en-US" sz="2400" dirty="0">
                    <a:solidFill>
                      <a:srgbClr val="002060"/>
                    </a:solidFill>
                  </a:rPr>
                  <a:t>a=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2400" dirty="0">
                  <a:solidFill>
                    <a:srgbClr val="002060"/>
                  </a:solidFill>
                </a:endParaRPr>
              </a:p>
              <a:p>
                <a:r>
                  <a:rPr lang="en-US" sz="2400" dirty="0">
                    <a:solidFill>
                      <a:srgbClr val="002060"/>
                    </a:solidFill>
                  </a:rPr>
                  <a:t>f(x)=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ad>
                              <m:radPr>
                                <m:degHide m:val="on"/>
                                <m:ctrlPr>
                                  <a:rPr lang="en-US" sz="240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+3</m:t>
                            </m:r>
                          </m:e>
                        </m:d>
                      </m:e>
                    </m:func>
                  </m:oMath>
                </a14:m>
                <a:endParaRPr lang="ru-RU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5CCC0F5-1CE1-432C-A53D-8FD3662311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118" y="2377479"/>
                <a:ext cx="5424256" cy="2383986"/>
              </a:xfrm>
              <a:prstGeom prst="rect">
                <a:avLst/>
              </a:prstGeom>
              <a:blipFill>
                <a:blip r:embed="rId4"/>
                <a:stretch>
                  <a:fillRect l="-1685" t="-1790" b="-33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ED6CD979-4C6B-4522-966B-9E9F5B0E447C}"/>
              </a:ext>
            </a:extLst>
          </p:cNvPr>
          <p:cNvSpPr txBox="1"/>
          <p:nvPr/>
        </p:nvSpPr>
        <p:spPr>
          <a:xfrm>
            <a:off x="8775816" y="686891"/>
            <a:ext cx="212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11510702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FB6E4CE-A337-410E-BCE4-B0E1E250D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8C889-B3ED-4960-88C6-4DBA95231265}" type="slidenum">
              <a:rPr lang="ru-RU" altLang="ru-RU" smtClean="0"/>
              <a:pPr>
                <a:defRPr/>
              </a:pPr>
              <a:t>32</a:t>
            </a:fld>
            <a:endParaRPr lang="ru-RU" alt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38351-ABF9-4D07-B19A-C2397640E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25" t="28868" r="36869" b="38511"/>
          <a:stretch/>
        </p:blipFill>
        <p:spPr>
          <a:xfrm>
            <a:off x="1074197" y="136525"/>
            <a:ext cx="10711404" cy="403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D7FC90-B840-4C63-8753-633B19D233E6}"/>
              </a:ext>
            </a:extLst>
          </p:cNvPr>
          <p:cNvSpPr txBox="1"/>
          <p:nvPr/>
        </p:nvSpPr>
        <p:spPr>
          <a:xfrm>
            <a:off x="1074196" y="4172505"/>
            <a:ext cx="10711403" cy="19974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Дуга 5">
            <a:extLst>
              <a:ext uri="{FF2B5EF4-FFF2-40B4-BE49-F238E27FC236}">
                <a16:creationId xmlns:a16="http://schemas.microsoft.com/office/drawing/2014/main" id="{1DEE03E8-5F43-49F1-A882-C8E170BA38D6}"/>
              </a:ext>
            </a:extLst>
          </p:cNvPr>
          <p:cNvSpPr/>
          <p:nvPr/>
        </p:nvSpPr>
        <p:spPr bwMode="auto">
          <a:xfrm>
            <a:off x="9623394" y="2086252"/>
            <a:ext cx="692458" cy="239697"/>
          </a:xfrm>
          <a:prstGeom prst="arc">
            <a:avLst>
              <a:gd name="adj1" fmla="val 10842976"/>
              <a:gd name="adj2" fmla="val 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4E4581DE-717C-4765-8583-D7D91EDA4FC0}"/>
              </a:ext>
            </a:extLst>
          </p:cNvPr>
          <p:cNvCxnSpPr>
            <a:cxnSpLocks/>
          </p:cNvCxnSpPr>
          <p:nvPr/>
        </p:nvCxnSpPr>
        <p:spPr bwMode="auto">
          <a:xfrm>
            <a:off x="9596760" y="2814221"/>
            <a:ext cx="825624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C52AF0-D9FF-483B-9884-30BC7149DCBB}"/>
                  </a:ext>
                </a:extLst>
              </p:cNvPr>
              <p:cNvSpPr txBox="1"/>
              <p:nvPr/>
            </p:nvSpPr>
            <p:spPr>
              <a:xfrm>
                <a:off x="1319639" y="2814221"/>
                <a:ext cx="6294268" cy="4421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>
                    <a:solidFill>
                      <a:srgbClr val="002060"/>
                    </a:solidFill>
                  </a:rPr>
                  <a:t>По графику определим </a:t>
                </a:r>
                <a:r>
                  <a:rPr lang="en-US" sz="2000" dirty="0">
                    <a:solidFill>
                      <a:srgbClr val="002060"/>
                    </a:solidFill>
                  </a:rPr>
                  <a:t>b</a:t>
                </a:r>
                <a:r>
                  <a:rPr lang="ru-RU" sz="2000" dirty="0">
                    <a:solidFill>
                      <a:srgbClr val="002060"/>
                    </a:solidFill>
                  </a:rPr>
                  <a:t>: </a:t>
                </a:r>
                <a:r>
                  <a:rPr lang="en-US" sz="2000" dirty="0">
                    <a:solidFill>
                      <a:srgbClr val="002060"/>
                    </a:solidFill>
                  </a:rPr>
                  <a:t>b</a:t>
                </a:r>
                <a:r>
                  <a:rPr lang="ru-RU" sz="2000" dirty="0">
                    <a:solidFill>
                      <a:srgbClr val="002060"/>
                    </a:solidFill>
                  </a:rPr>
                  <a:t> = - 2</a:t>
                </a:r>
              </a:p>
              <a:p>
                <a:r>
                  <a:rPr lang="ru-RU" sz="2000" dirty="0">
                    <a:solidFill>
                      <a:srgbClr val="002060"/>
                    </a:solidFill>
                  </a:rPr>
                  <a:t>По графику определим координаты точки А : А(1;3)</a:t>
                </a:r>
              </a:p>
              <a:p>
                <a:r>
                  <a:rPr lang="ru-RU" sz="24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а</m:t>
                        </m:r>
                      </m:e>
                      <m:sup>
                        <m:r>
                          <a:rPr lang="ru-RU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1−2</m:t>
                        </m:r>
                      </m:sup>
                    </m:sSup>
                  </m:oMath>
                </a14:m>
                <a:r>
                  <a:rPr lang="ru-RU" sz="2400" dirty="0">
                    <a:solidFill>
                      <a:srgbClr val="002060"/>
                    </a:solidFill>
                  </a:rPr>
                  <a:t>=3   </a:t>
                </a:r>
                <a14:m>
                  <m:oMath xmlns:m="http://schemas.openxmlformats.org/officeDocument/2006/math">
                    <m:r>
                      <a:rPr lang="ru-RU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ru-RU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  а</m:t>
                        </m:r>
                      </m:e>
                      <m:sup>
                        <m:r>
                          <a:rPr lang="ru-RU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ru-RU" sz="2400" dirty="0">
                    <a:solidFill>
                      <a:srgbClr val="002060"/>
                    </a:solidFill>
                  </a:rPr>
                  <a:t>=3        </a:t>
                </a:r>
                <a14:m>
                  <m:oMath xmlns:m="http://schemas.openxmlformats.org/officeDocument/2006/math">
                    <m:r>
                      <a:rPr lang="ru-RU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а=</m:t>
                    </m:r>
                    <m:f>
                      <m:fPr>
                        <m:ctrlPr>
                          <a:rPr lang="ru-RU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ru-RU" sz="2400" dirty="0">
                  <a:solidFill>
                    <a:srgbClr val="002060"/>
                  </a:solidFill>
                </a:endParaRPr>
              </a:p>
              <a:p>
                <a:r>
                  <a:rPr lang="en-US" sz="2400" dirty="0">
                    <a:solidFill>
                      <a:srgbClr val="002060"/>
                    </a:solidFill>
                  </a:rPr>
                  <a:t>f(x) =</a:t>
                </a:r>
                <a:r>
                  <a:rPr lang="ru-RU" sz="24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ru-RU" sz="24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ru-RU" sz="240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ru-RU" sz="240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ru-RU" sz="240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ru-RU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ru-RU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002060"/>
                  </a:solidFill>
                </a:endParaRPr>
              </a:p>
              <a:p>
                <a:endParaRPr lang="en-US" sz="2400" dirty="0">
                  <a:solidFill>
                    <a:srgbClr val="002060"/>
                  </a:solidFill>
                </a:endParaRPr>
              </a:p>
              <a:p>
                <a:r>
                  <a:rPr lang="en-US" sz="2400" dirty="0">
                    <a:solidFill>
                      <a:srgbClr val="002060"/>
                    </a:solidFill>
                  </a:rPr>
                  <a:t>f(- 1)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ru-RU" sz="24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ru-RU" sz="240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ru-RU" sz="240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ru-RU" sz="240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ru-RU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=27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 </a:t>
                </a:r>
                <a:endParaRPr lang="ru-RU" sz="2400" dirty="0">
                  <a:solidFill>
                    <a:srgbClr val="002060"/>
                  </a:solidFill>
                </a:endParaRPr>
              </a:p>
              <a:p>
                <a:endParaRPr lang="ru-RU" sz="2800" dirty="0">
                  <a:solidFill>
                    <a:srgbClr val="002060"/>
                  </a:solidFill>
                </a:endParaRPr>
              </a:p>
              <a:p>
                <a:endParaRPr lang="ru-RU" sz="2000" dirty="0">
                  <a:solidFill>
                    <a:srgbClr val="002060"/>
                  </a:solidFill>
                </a:endParaRPr>
              </a:p>
              <a:p>
                <a:endParaRPr lang="ru-RU" dirty="0">
                  <a:solidFill>
                    <a:srgbClr val="002060"/>
                  </a:solidFill>
                </a:endParaRPr>
              </a:p>
              <a:p>
                <a:endParaRPr lang="ru-RU" dirty="0">
                  <a:solidFill>
                    <a:srgbClr val="002060"/>
                  </a:solidFill>
                </a:endParaRPr>
              </a:p>
              <a:p>
                <a:r>
                  <a:rPr lang="ru-RU" dirty="0">
                    <a:solidFill>
                      <a:srgbClr val="0020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C52AF0-D9FF-483B-9884-30BC7149DC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639" y="2814221"/>
                <a:ext cx="6294268" cy="4421660"/>
              </a:xfrm>
              <a:prstGeom prst="rect">
                <a:avLst/>
              </a:prstGeom>
              <a:blipFill>
                <a:blip r:embed="rId3"/>
                <a:stretch>
                  <a:fillRect l="-1452" t="-6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AB60942-0954-4D5F-8F5E-3293A96E51AF}"/>
              </a:ext>
            </a:extLst>
          </p:cNvPr>
          <p:cNvSpPr txBox="1"/>
          <p:nvPr/>
        </p:nvSpPr>
        <p:spPr>
          <a:xfrm flipH="1">
            <a:off x="10093911" y="1145222"/>
            <a:ext cx="221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А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D1E31CB3-746F-4832-BDC9-DBCCE2191E2B}"/>
              </a:ext>
            </a:extLst>
          </p:cNvPr>
          <p:cNvCxnSpPr/>
          <p:nvPr/>
        </p:nvCxnSpPr>
        <p:spPr bwMode="auto">
          <a:xfrm>
            <a:off x="9996256" y="1597980"/>
            <a:ext cx="0" cy="914401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3D50D29F-BFE9-476B-8641-C271DE1AF518}"/>
              </a:ext>
            </a:extLst>
          </p:cNvPr>
          <p:cNvCxnSpPr>
            <a:cxnSpLocks/>
          </p:cNvCxnSpPr>
          <p:nvPr/>
        </p:nvCxnSpPr>
        <p:spPr bwMode="auto">
          <a:xfrm flipH="1">
            <a:off x="9623394" y="1597980"/>
            <a:ext cx="372862" cy="8907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387205B-4BBE-4BEC-91B7-200510EB3AAF}"/>
              </a:ext>
            </a:extLst>
          </p:cNvPr>
          <p:cNvSpPr txBox="1"/>
          <p:nvPr/>
        </p:nvSpPr>
        <p:spPr>
          <a:xfrm>
            <a:off x="9325992" y="1422221"/>
            <a:ext cx="275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4">
                    <a:lumMod val="10000"/>
                  </a:schemeClr>
                </a:solidFill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A8E61F-0360-4603-B2FD-643EDF75C475}"/>
              </a:ext>
            </a:extLst>
          </p:cNvPr>
          <p:cNvSpPr txBox="1"/>
          <p:nvPr/>
        </p:nvSpPr>
        <p:spPr>
          <a:xfrm>
            <a:off x="9727604" y="2885243"/>
            <a:ext cx="736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- 2</a:t>
            </a:r>
          </a:p>
        </p:txBody>
      </p:sp>
      <p:grpSp>
        <p:nvGrpSpPr>
          <p:cNvPr id="20" name="Group 201">
            <a:extLst>
              <a:ext uri="{FF2B5EF4-FFF2-40B4-BE49-F238E27FC236}">
                <a16:creationId xmlns:a16="http://schemas.microsoft.com/office/drawing/2014/main" id="{F7AB4FDE-6DA5-414C-A2CB-F7E06A6A1AFF}"/>
              </a:ext>
            </a:extLst>
          </p:cNvPr>
          <p:cNvGrpSpPr>
            <a:grpSpLocks/>
          </p:cNvGrpSpPr>
          <p:nvPr/>
        </p:nvGrpSpPr>
        <p:grpSpPr bwMode="auto">
          <a:xfrm>
            <a:off x="7023273" y="4717601"/>
            <a:ext cx="3671888" cy="641350"/>
            <a:chOff x="3024" y="1410"/>
            <a:chExt cx="2313" cy="404"/>
          </a:xfrm>
        </p:grpSpPr>
        <p:grpSp>
          <p:nvGrpSpPr>
            <p:cNvPr id="21" name="Group 202">
              <a:extLst>
                <a:ext uri="{FF2B5EF4-FFF2-40B4-BE49-F238E27FC236}">
                  <a16:creationId xmlns:a16="http://schemas.microsoft.com/office/drawing/2014/main" id="{E0DCB6CE-C228-416E-9C2B-5E6639DA57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0" y="1512"/>
              <a:ext cx="579" cy="236"/>
              <a:chOff x="1849" y="2478"/>
              <a:chExt cx="657" cy="374"/>
            </a:xfrm>
          </p:grpSpPr>
          <p:sp>
            <p:nvSpPr>
              <p:cNvPr id="35" name="Text Box 203">
                <a:extLst>
                  <a:ext uri="{FF2B5EF4-FFF2-40B4-BE49-F238E27FC236}">
                    <a16:creationId xmlns:a16="http://schemas.microsoft.com/office/drawing/2014/main" id="{3191E157-BE01-4779-92A3-B22C587D0D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8" y="2491"/>
                <a:ext cx="274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36" name="Text Box 204">
                <a:extLst>
                  <a:ext uri="{FF2B5EF4-FFF2-40B4-BE49-F238E27FC236}">
                    <a16:creationId xmlns:a16="http://schemas.microsoft.com/office/drawing/2014/main" id="{7A8DDB81-1E57-4A03-B6B8-A5F5F14679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3" y="2478"/>
                <a:ext cx="183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х</a:t>
                </a:r>
              </a:p>
            </p:txBody>
          </p:sp>
          <p:sp>
            <p:nvSpPr>
              <p:cNvPr id="37" name="Text Box 205">
                <a:extLst>
                  <a:ext uri="{FF2B5EF4-FFF2-40B4-BE49-F238E27FC236}">
                    <a16:creationId xmlns:a16="http://schemas.microsoft.com/office/drawing/2014/main" id="{9CA92FD2-8D63-487D-A9D6-9EA7316398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9" y="2606"/>
                <a:ext cx="272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8" name="Text Box 206">
                <a:extLst>
                  <a:ext uri="{FF2B5EF4-FFF2-40B4-BE49-F238E27FC236}">
                    <a16:creationId xmlns:a16="http://schemas.microsoft.com/office/drawing/2014/main" id="{71997A17-D4BA-4673-B506-10444240F5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8" y="2608"/>
                <a:ext cx="175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39" name="Text Box 207">
                <a:extLst>
                  <a:ext uri="{FF2B5EF4-FFF2-40B4-BE49-F238E27FC236}">
                    <a16:creationId xmlns:a16="http://schemas.microsoft.com/office/drawing/2014/main" id="{B208D593-42C1-4913-A741-5F77769EED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24" y="2592"/>
                <a:ext cx="182" cy="2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х</a:t>
                </a:r>
              </a:p>
            </p:txBody>
          </p:sp>
        </p:grpSp>
        <p:sp>
          <p:nvSpPr>
            <p:cNvPr id="22" name="Rectangle 208">
              <a:extLst>
                <a:ext uri="{FF2B5EF4-FFF2-40B4-BE49-F238E27FC236}">
                  <a16:creationId xmlns:a16="http://schemas.microsoft.com/office/drawing/2014/main" id="{889AB900-58EC-467D-A442-0BB377EB0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455"/>
              <a:ext cx="2313" cy="342"/>
            </a:xfrm>
            <a:prstGeom prst="rect">
              <a:avLst/>
            </a:prstGeom>
            <a:solidFill>
              <a:srgbClr val="FFCCCC"/>
            </a:solidFill>
            <a:ln w="28575">
              <a:solidFill>
                <a:srgbClr val="FF99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" name="AutoShape 209">
              <a:extLst>
                <a:ext uri="{FF2B5EF4-FFF2-40B4-BE49-F238E27FC236}">
                  <a16:creationId xmlns:a16="http://schemas.microsoft.com/office/drawing/2014/main" id="{8EAD3C00-B6EA-43E4-B5BF-48389A8CB1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4" y="1483"/>
              <a:ext cx="519" cy="287"/>
            </a:xfrm>
            <a:prstGeom prst="bevel">
              <a:avLst>
                <a:gd name="adj" fmla="val 12500"/>
              </a:avLst>
            </a:prstGeom>
            <a:solidFill>
              <a:srgbClr val="FF99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4" name="Text Box 210">
              <a:extLst>
                <a:ext uri="{FF2B5EF4-FFF2-40B4-BE49-F238E27FC236}">
                  <a16:creationId xmlns:a16="http://schemas.microsoft.com/office/drawing/2014/main" id="{554A5CDC-CCCF-47D1-9C20-6321807C30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2" y="1466"/>
              <a:ext cx="48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В 9</a:t>
              </a:r>
            </a:p>
          </p:txBody>
        </p:sp>
        <p:sp>
          <p:nvSpPr>
            <p:cNvPr id="25" name="Rectangle 211">
              <a:extLst>
                <a:ext uri="{FF2B5EF4-FFF2-40B4-BE49-F238E27FC236}">
                  <a16:creationId xmlns:a16="http://schemas.microsoft.com/office/drawing/2014/main" id="{A87C6B1B-653F-471D-88E8-3F050B3E67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2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6" name="Rectangle 212">
              <a:extLst>
                <a:ext uri="{FF2B5EF4-FFF2-40B4-BE49-F238E27FC236}">
                  <a16:creationId xmlns:a16="http://schemas.microsoft.com/office/drawing/2014/main" id="{D282080D-7CBC-4437-98E0-71626F17A4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7" name="Rectangle 213">
              <a:extLst>
                <a:ext uri="{FF2B5EF4-FFF2-40B4-BE49-F238E27FC236}">
                  <a16:creationId xmlns:a16="http://schemas.microsoft.com/office/drawing/2014/main" id="{BC0DC131-50E6-4E4D-B197-2BA237618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14">
              <a:extLst>
                <a:ext uri="{FF2B5EF4-FFF2-40B4-BE49-F238E27FC236}">
                  <a16:creationId xmlns:a16="http://schemas.microsoft.com/office/drawing/2014/main" id="{DFC0154E-893A-424D-9A49-1F4B620D67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9" name="Rectangle 215">
              <a:extLst>
                <a:ext uri="{FF2B5EF4-FFF2-40B4-BE49-F238E27FC236}">
                  <a16:creationId xmlns:a16="http://schemas.microsoft.com/office/drawing/2014/main" id="{13AB334D-7AAB-4DDE-A47C-9258E77BB4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8" y="1483"/>
              <a:ext cx="240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0" name="Rectangle 216">
              <a:extLst>
                <a:ext uri="{FF2B5EF4-FFF2-40B4-BE49-F238E27FC236}">
                  <a16:creationId xmlns:a16="http://schemas.microsoft.com/office/drawing/2014/main" id="{B76A26BB-79D2-4A99-8213-364E21670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8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1" name="Text Box 217">
              <a:extLst>
                <a:ext uri="{FF2B5EF4-FFF2-40B4-BE49-F238E27FC236}">
                  <a16:creationId xmlns:a16="http://schemas.microsoft.com/office/drawing/2014/main" id="{4206E862-7BEC-4541-9000-DDAB8539E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1436"/>
              <a:ext cx="30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 Box 218">
              <a:extLst>
                <a:ext uri="{FF2B5EF4-FFF2-40B4-BE49-F238E27FC236}">
                  <a16:creationId xmlns:a16="http://schemas.microsoft.com/office/drawing/2014/main" id="{1799A0C4-0AAC-4CD1-9637-538C81CFBA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0" y="1439"/>
              <a:ext cx="30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 Box 219">
              <a:extLst>
                <a:ext uri="{FF2B5EF4-FFF2-40B4-BE49-F238E27FC236}">
                  <a16:creationId xmlns:a16="http://schemas.microsoft.com/office/drawing/2014/main" id="{7BE0B12F-4F04-4AC8-A23F-A3C659FF0C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2" y="1428"/>
              <a:ext cx="902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kumimoji="0" lang="en-US" altLang="ru-RU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2  7</a:t>
              </a:r>
              <a:endParaRPr kumimoji="0" lang="ru-RU" alt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 Box 221">
              <a:extLst>
                <a:ext uri="{FF2B5EF4-FFF2-40B4-BE49-F238E27FC236}">
                  <a16:creationId xmlns:a16="http://schemas.microsoft.com/office/drawing/2014/main" id="{42E0A0EB-BA6E-4BA4-A2FB-5B7BEB2F75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9" y="1410"/>
              <a:ext cx="64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42726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0405740-EFEF-421D-B2BD-C073BBAA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8C889-B3ED-4960-88C6-4DBA95231265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F6FD0927-C2FE-4C3C-B2A4-DA3830C20148}"/>
              </a:ext>
            </a:extLst>
          </p:cNvPr>
          <p:cNvSpPr txBox="1">
            <a:spLocks/>
          </p:cNvSpPr>
          <p:nvPr/>
        </p:nvSpPr>
        <p:spPr>
          <a:xfrm>
            <a:off x="506027" y="2169512"/>
            <a:ext cx="11168426" cy="1630132"/>
          </a:xfrm>
          <a:prstGeom prst="rect">
            <a:avLst/>
          </a:prstGeom>
          <a:solidFill>
            <a:srgbClr val="3FD9E1"/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FFFFB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/>
                <a:ea typeface="+mj-ea"/>
                <a:cs typeface="+mj-cs"/>
              </a:rPr>
              <a:t>Кусочно-линейная функция, ее график</a:t>
            </a:r>
          </a:p>
        </p:txBody>
      </p:sp>
    </p:spTree>
    <p:extLst>
      <p:ext uri="{BB962C8B-B14F-4D97-AF65-F5344CB8AC3E}">
        <p14:creationId xmlns:p14="http://schemas.microsoft.com/office/powerpoint/2010/main" val="221368489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8B679B-4547-4FEA-938A-CF90A8A8CA4C}"/>
              </a:ext>
            </a:extLst>
          </p:cNvPr>
          <p:cNvSpPr txBox="1"/>
          <p:nvPr/>
        </p:nvSpPr>
        <p:spPr>
          <a:xfrm>
            <a:off x="928924" y="204186"/>
            <a:ext cx="10529459" cy="36933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    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На рисунке изображен график функции 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f(x)=|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</a:rPr>
              <a:t>kx+b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|+c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, где числа 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 k,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b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 и  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c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 – целые,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 k&gt;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0. Найдите 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f(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 - 15,7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)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.</a:t>
            </a:r>
          </a:p>
          <a:p>
            <a:endParaRPr lang="ru-RU" dirty="0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  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Можно рассмотреть функцию в виде 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f(x)=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а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|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</a:rPr>
              <a:t>x+n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|+c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,</a:t>
            </a: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  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Но тогда по графику 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n= - 3    c= - 2  </a:t>
            </a: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  f(x) =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</a:rPr>
              <a:t>a|x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 – 3| - 2</a:t>
            </a: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  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Определим координаты точки А:  А(2;0)</a:t>
            </a: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  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0 = а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|2 – 3| - 2</a:t>
            </a: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  a = 2</a:t>
            </a: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f(x) = 2|x – 3| - 2</a:t>
            </a: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  f(-15,7) = 2|-15,7 – 3| - 2 = 35,4</a:t>
            </a:r>
          </a:p>
          <a:p>
            <a:endParaRPr lang="en-US" dirty="0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                                                                 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D3FC48F-C20D-408D-9431-FDFA6F7F1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8C889-B3ED-4960-88C6-4DBA95231265}" type="slidenum">
              <a:rPr lang="ru-RU" altLang="ru-RU" smtClean="0"/>
              <a:pPr>
                <a:defRPr/>
              </a:pPr>
              <a:t>34</a:t>
            </a:fld>
            <a:endParaRPr lang="ru-RU" alt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111D5C-0DA8-4361-B7C1-038A666067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42" t="18354" r="32098"/>
          <a:stretch/>
        </p:blipFill>
        <p:spPr>
          <a:xfrm>
            <a:off x="7587719" y="850517"/>
            <a:ext cx="3870664" cy="3736707"/>
          </a:xfrm>
          <a:prstGeom prst="rect">
            <a:avLst/>
          </a:prstGeom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257BF664-4CB9-4555-81F4-212A1DA5C3F0}"/>
              </a:ext>
            </a:extLst>
          </p:cNvPr>
          <p:cNvCxnSpPr/>
          <p:nvPr/>
        </p:nvCxnSpPr>
        <p:spPr bwMode="auto">
          <a:xfrm>
            <a:off x="8504808" y="3071674"/>
            <a:ext cx="914400" cy="0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dash"/>
            <a:round/>
            <a:headEnd type="none" w="med" len="med"/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0E4E72CC-2130-4689-9FE1-AD8BE4C06EC2}"/>
              </a:ext>
            </a:extLst>
          </p:cNvPr>
          <p:cNvCxnSpPr>
            <a:cxnSpLocks/>
          </p:cNvCxnSpPr>
          <p:nvPr/>
        </p:nvCxnSpPr>
        <p:spPr bwMode="auto">
          <a:xfrm>
            <a:off x="9419208" y="3071674"/>
            <a:ext cx="0" cy="577048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dash"/>
            <a:round/>
            <a:headEnd type="none" w="med" len="med"/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11" name="Овал 10">
            <a:extLst>
              <a:ext uri="{FF2B5EF4-FFF2-40B4-BE49-F238E27FC236}">
                <a16:creationId xmlns:a16="http://schemas.microsoft.com/office/drawing/2014/main" id="{0BB675E1-7423-43F9-9ED7-42D5D333F932}"/>
              </a:ext>
            </a:extLst>
          </p:cNvPr>
          <p:cNvSpPr/>
          <p:nvPr/>
        </p:nvSpPr>
        <p:spPr bwMode="auto">
          <a:xfrm>
            <a:off x="9023452" y="3000654"/>
            <a:ext cx="150220" cy="14203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solidFill>
                  <a:srgbClr val="FF0000"/>
                </a:solidFill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2" name="Group 201">
            <a:extLst>
              <a:ext uri="{FF2B5EF4-FFF2-40B4-BE49-F238E27FC236}">
                <a16:creationId xmlns:a16="http://schemas.microsoft.com/office/drawing/2014/main" id="{18CD6EF0-E6E0-4D00-843A-2C7E1C1BF5E3}"/>
              </a:ext>
            </a:extLst>
          </p:cNvPr>
          <p:cNvGrpSpPr>
            <a:grpSpLocks/>
          </p:cNvGrpSpPr>
          <p:nvPr/>
        </p:nvGrpSpPr>
        <p:grpSpPr bwMode="auto">
          <a:xfrm>
            <a:off x="7023273" y="4746176"/>
            <a:ext cx="3671888" cy="596900"/>
            <a:chOff x="3024" y="1428"/>
            <a:chExt cx="2313" cy="376"/>
          </a:xfrm>
        </p:grpSpPr>
        <p:grpSp>
          <p:nvGrpSpPr>
            <p:cNvPr id="13" name="Group 202">
              <a:extLst>
                <a:ext uri="{FF2B5EF4-FFF2-40B4-BE49-F238E27FC236}">
                  <a16:creationId xmlns:a16="http://schemas.microsoft.com/office/drawing/2014/main" id="{7E34D7EA-4BA0-4A34-B6B7-75DD769323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0" y="1512"/>
              <a:ext cx="579" cy="236"/>
              <a:chOff x="1849" y="2478"/>
              <a:chExt cx="657" cy="374"/>
            </a:xfrm>
          </p:grpSpPr>
          <p:sp>
            <p:nvSpPr>
              <p:cNvPr id="27" name="Text Box 203">
                <a:extLst>
                  <a:ext uri="{FF2B5EF4-FFF2-40B4-BE49-F238E27FC236}">
                    <a16:creationId xmlns:a16="http://schemas.microsoft.com/office/drawing/2014/main" id="{13779F12-2565-4ED4-B5BC-9434066BDE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8" y="2491"/>
                <a:ext cx="274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28" name="Text Box 204">
                <a:extLst>
                  <a:ext uri="{FF2B5EF4-FFF2-40B4-BE49-F238E27FC236}">
                    <a16:creationId xmlns:a16="http://schemas.microsoft.com/office/drawing/2014/main" id="{50D845B9-A352-4C02-81CC-59107A9207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3" y="2478"/>
                <a:ext cx="183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х</a:t>
                </a:r>
              </a:p>
            </p:txBody>
          </p:sp>
          <p:sp>
            <p:nvSpPr>
              <p:cNvPr id="29" name="Text Box 205">
                <a:extLst>
                  <a:ext uri="{FF2B5EF4-FFF2-40B4-BE49-F238E27FC236}">
                    <a16:creationId xmlns:a16="http://schemas.microsoft.com/office/drawing/2014/main" id="{AA39F961-65FF-46BA-B644-D0709860D8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9" y="2606"/>
                <a:ext cx="272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0" name="Text Box 206">
                <a:extLst>
                  <a:ext uri="{FF2B5EF4-FFF2-40B4-BE49-F238E27FC236}">
                    <a16:creationId xmlns:a16="http://schemas.microsoft.com/office/drawing/2014/main" id="{50CDF040-0AEB-49AE-8CFE-A8E4A51EFF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8" y="2608"/>
                <a:ext cx="175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31" name="Text Box 207">
                <a:extLst>
                  <a:ext uri="{FF2B5EF4-FFF2-40B4-BE49-F238E27FC236}">
                    <a16:creationId xmlns:a16="http://schemas.microsoft.com/office/drawing/2014/main" id="{FFBE6F81-8712-4BE2-BD8B-DD39D21104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24" y="2592"/>
                <a:ext cx="182" cy="2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х</a:t>
                </a:r>
              </a:p>
            </p:txBody>
          </p:sp>
        </p:grpSp>
        <p:sp>
          <p:nvSpPr>
            <p:cNvPr id="14" name="Rectangle 208">
              <a:extLst>
                <a:ext uri="{FF2B5EF4-FFF2-40B4-BE49-F238E27FC236}">
                  <a16:creationId xmlns:a16="http://schemas.microsoft.com/office/drawing/2014/main" id="{226821ED-EB4E-4D1F-97C5-CC4A6930F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455"/>
              <a:ext cx="2313" cy="342"/>
            </a:xfrm>
            <a:prstGeom prst="rect">
              <a:avLst/>
            </a:prstGeom>
            <a:solidFill>
              <a:srgbClr val="FFCCCC"/>
            </a:solidFill>
            <a:ln w="28575">
              <a:solidFill>
                <a:srgbClr val="FF99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5" name="AutoShape 209">
              <a:extLst>
                <a:ext uri="{FF2B5EF4-FFF2-40B4-BE49-F238E27FC236}">
                  <a16:creationId xmlns:a16="http://schemas.microsoft.com/office/drawing/2014/main" id="{0A015611-A280-4DE3-862C-3DBA70689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4" y="1483"/>
              <a:ext cx="519" cy="287"/>
            </a:xfrm>
            <a:prstGeom prst="bevel">
              <a:avLst>
                <a:gd name="adj" fmla="val 12500"/>
              </a:avLst>
            </a:prstGeom>
            <a:solidFill>
              <a:srgbClr val="FF99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6" name="Text Box 210">
              <a:extLst>
                <a:ext uri="{FF2B5EF4-FFF2-40B4-BE49-F238E27FC236}">
                  <a16:creationId xmlns:a16="http://schemas.microsoft.com/office/drawing/2014/main" id="{21CFDEE7-5FDD-4ADE-904C-844CCC27D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2" y="1466"/>
              <a:ext cx="48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В 9</a:t>
              </a:r>
            </a:p>
          </p:txBody>
        </p:sp>
        <p:sp>
          <p:nvSpPr>
            <p:cNvPr id="17" name="Rectangle 211">
              <a:extLst>
                <a:ext uri="{FF2B5EF4-FFF2-40B4-BE49-F238E27FC236}">
                  <a16:creationId xmlns:a16="http://schemas.microsoft.com/office/drawing/2014/main" id="{17B739D7-0CE9-4F86-922D-EB1228A45D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2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8" name="Rectangle 212">
              <a:extLst>
                <a:ext uri="{FF2B5EF4-FFF2-40B4-BE49-F238E27FC236}">
                  <a16:creationId xmlns:a16="http://schemas.microsoft.com/office/drawing/2014/main" id="{75454752-1D07-45F0-A8BB-27D60900F4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9" name="Rectangle 213">
              <a:extLst>
                <a:ext uri="{FF2B5EF4-FFF2-40B4-BE49-F238E27FC236}">
                  <a16:creationId xmlns:a16="http://schemas.microsoft.com/office/drawing/2014/main" id="{9EB1EB74-C842-4022-8E26-468987BF7A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214">
              <a:extLst>
                <a:ext uri="{FF2B5EF4-FFF2-40B4-BE49-F238E27FC236}">
                  <a16:creationId xmlns:a16="http://schemas.microsoft.com/office/drawing/2014/main" id="{1A0C14C8-EF54-48EC-995D-74F6C80B20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1" name="Rectangle 215">
              <a:extLst>
                <a:ext uri="{FF2B5EF4-FFF2-40B4-BE49-F238E27FC236}">
                  <a16:creationId xmlns:a16="http://schemas.microsoft.com/office/drawing/2014/main" id="{EE1D31A9-F177-4ABD-83A6-8CBB4485BF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8" y="1483"/>
              <a:ext cx="240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2" name="Rectangle 216">
              <a:extLst>
                <a:ext uri="{FF2B5EF4-FFF2-40B4-BE49-F238E27FC236}">
                  <a16:creationId xmlns:a16="http://schemas.microsoft.com/office/drawing/2014/main" id="{5DB14A28-EA91-4B82-ACAB-7303E5088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8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" name="Text Box 217">
              <a:extLst>
                <a:ext uri="{FF2B5EF4-FFF2-40B4-BE49-F238E27FC236}">
                  <a16:creationId xmlns:a16="http://schemas.microsoft.com/office/drawing/2014/main" id="{0D9194B9-9D71-426F-8F41-3664738E19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1436"/>
              <a:ext cx="30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218">
              <a:extLst>
                <a:ext uri="{FF2B5EF4-FFF2-40B4-BE49-F238E27FC236}">
                  <a16:creationId xmlns:a16="http://schemas.microsoft.com/office/drawing/2014/main" id="{D49E907A-A5F5-49AB-B2E0-561A903B4D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0" y="1439"/>
              <a:ext cx="30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 Box 219">
              <a:extLst>
                <a:ext uri="{FF2B5EF4-FFF2-40B4-BE49-F238E27FC236}">
                  <a16:creationId xmlns:a16="http://schemas.microsoft.com/office/drawing/2014/main" id="{74FF7153-EB43-4904-A557-434ED9D1DD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2" y="1428"/>
              <a:ext cx="130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kumimoji="0" lang="en-US" altLang="ru-RU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3  5  ,   4</a:t>
              </a:r>
              <a:endParaRPr kumimoji="0" lang="ru-RU" alt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93617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361F585-69BD-4E4A-A4A1-E69D2A0D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8C889-B3ED-4960-88C6-4DBA95231265}" type="slidenum">
              <a:rPr lang="ru-RU" altLang="ru-RU" smtClean="0"/>
              <a:pPr>
                <a:defRPr/>
              </a:pPr>
              <a:t>35</a:t>
            </a:fld>
            <a:endParaRPr lang="ru-RU" alt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95B623-DD10-4829-A199-4AA04319E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87" t="36246" r="35197" b="36440"/>
          <a:stretch/>
        </p:blipFill>
        <p:spPr>
          <a:xfrm>
            <a:off x="1322772" y="798989"/>
            <a:ext cx="9804886" cy="431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3672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569E33-6D60-4C71-A4A9-96DEA06BE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8C889-B3ED-4960-88C6-4DBA95231265}" type="slidenum">
              <a:rPr lang="ru-RU" altLang="ru-RU" smtClean="0"/>
              <a:pPr>
                <a:defRPr/>
              </a:pPr>
              <a:t>36</a:t>
            </a:fld>
            <a:endParaRPr lang="ru-RU" alt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0BB7E7-5DD2-48BC-8633-749A6E1CA5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14" t="19289" r="10824" b="52234"/>
          <a:stretch/>
        </p:blipFill>
        <p:spPr>
          <a:xfrm>
            <a:off x="801951" y="204187"/>
            <a:ext cx="10253774" cy="271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19924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3DB5A4D-2897-4A2B-865C-C0EBC350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8C889-B3ED-4960-88C6-4DBA95231265}" type="slidenum">
              <a:rPr lang="ru-RU" altLang="ru-RU" smtClean="0"/>
              <a:pPr>
                <a:defRPr/>
              </a:pPr>
              <a:t>37</a:t>
            </a:fld>
            <a:endParaRPr lang="ru-RU" alt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D3B5AC-0B64-4F82-8339-D029A0EAC3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53" t="50000" r="11093" b="6408"/>
          <a:stretch/>
        </p:blipFill>
        <p:spPr>
          <a:xfrm>
            <a:off x="717658" y="1191827"/>
            <a:ext cx="11067943" cy="44743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E792CE-0959-44DA-9733-2407D7BF4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593" y="612773"/>
            <a:ext cx="2600504" cy="48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614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F4DD47B-7E5D-48E3-ACA4-F703E3884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89" y="136526"/>
            <a:ext cx="11180233" cy="460196"/>
          </a:xfrm>
          <a:solidFill>
            <a:srgbClr val="3FD9E1"/>
          </a:solidFill>
        </p:spPr>
        <p:txBody>
          <a:bodyPr/>
          <a:lstStyle/>
          <a:p>
            <a:pPr algn="ctr"/>
            <a:r>
              <a:rPr lang="ru-RU" sz="4000" dirty="0"/>
              <a:t>Функции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33E4E60-1C62-41BF-A9A9-2FE7DA4F1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8C889-B3ED-4960-88C6-4DBA95231265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D9874D-29BF-43B4-A85F-9F29FDAAAA56}"/>
              </a:ext>
            </a:extLst>
          </p:cNvPr>
          <p:cNvSpPr txBox="1"/>
          <p:nvPr/>
        </p:nvSpPr>
        <p:spPr>
          <a:xfrm>
            <a:off x="807581" y="781386"/>
            <a:ext cx="11581415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8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Линейная функция, её график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ru-RU" sz="2000" b="1" i="1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8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Функция, описывающая обратную пропорциональную зависимость, её график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ru-RU" sz="2000" b="1" i="1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8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Квадратичная функция, её график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ru-RU" sz="2000" b="1" i="1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8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Степенная функция с натуральным показателем, её график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ru-RU" sz="2000" b="1" i="1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8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Тригонометрические функции, их графики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ru-RU" sz="2000" b="1" i="1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8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Показательная функция, её график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ru-RU" sz="2000" b="1" i="1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8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Логарифмическая функция, её график</a:t>
            </a:r>
          </a:p>
        </p:txBody>
      </p:sp>
    </p:spTree>
    <p:extLst>
      <p:ext uri="{BB962C8B-B14F-4D97-AF65-F5344CB8AC3E}">
        <p14:creationId xmlns:p14="http://schemas.microsoft.com/office/powerpoint/2010/main" val="10223393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0405740-EFEF-421D-B2BD-C073BBAA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8C889-B3ED-4960-88C6-4DBA95231265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F6FD0927-C2FE-4C3C-B2A4-DA3830C20148}"/>
              </a:ext>
            </a:extLst>
          </p:cNvPr>
          <p:cNvSpPr txBox="1">
            <a:spLocks/>
          </p:cNvSpPr>
          <p:nvPr/>
        </p:nvSpPr>
        <p:spPr>
          <a:xfrm>
            <a:off x="517546" y="2169512"/>
            <a:ext cx="11156907" cy="982060"/>
          </a:xfrm>
          <a:prstGeom prst="rect">
            <a:avLst/>
          </a:prstGeom>
          <a:solidFill>
            <a:srgbClr val="3FD9E1"/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pPr algn="ctr"/>
            <a:r>
              <a:rPr lang="ru-RU" sz="4000" kern="0" dirty="0"/>
              <a:t>Линейная функция, её график</a:t>
            </a:r>
          </a:p>
          <a:p>
            <a:pPr algn="ctr"/>
            <a:endParaRPr lang="ru-RU" sz="4000" kern="0" dirty="0"/>
          </a:p>
        </p:txBody>
      </p:sp>
    </p:spTree>
    <p:extLst>
      <p:ext uri="{BB962C8B-B14F-4D97-AF65-F5344CB8AC3E}">
        <p14:creationId xmlns:p14="http://schemas.microsoft.com/office/powerpoint/2010/main" val="125062010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91451887-639D-4A1E-9C0B-DBA367F08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9100A01F-AC9E-43D0-80F8-AB14442403A4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  <p:sp>
        <p:nvSpPr>
          <p:cNvPr id="481282" name="Rectangle 2">
            <a:extLst>
              <a:ext uri="{FF2B5EF4-FFF2-40B4-BE49-F238E27FC236}">
                <a16:creationId xmlns:a16="http://schemas.microsoft.com/office/drawing/2014/main" id="{7950E851-A0C4-4B26-A909-F9506FE79603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919289" y="260351"/>
            <a:ext cx="813752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ru-RU" sz="3200" b="1" dirty="0">
              <a:solidFill>
                <a:srgbClr val="E1730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3316" name="Text Box 3">
            <a:extLst>
              <a:ext uri="{FF2B5EF4-FFF2-40B4-BE49-F238E27FC236}">
                <a16:creationId xmlns:a16="http://schemas.microsoft.com/office/drawing/2014/main" id="{9337BD86-C387-4018-964F-28CD3BF26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1916113"/>
            <a:ext cx="30241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  <p:pic>
        <p:nvPicPr>
          <p:cNvPr id="13317" name="Рисунок 2">
            <a:extLst>
              <a:ext uri="{FF2B5EF4-FFF2-40B4-BE49-F238E27FC236}">
                <a16:creationId xmlns:a16="http://schemas.microsoft.com/office/drawing/2014/main" id="{EC1ADD12-D1EB-4629-ACC2-639DB944B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9" t="43788" r="5115" b="31801"/>
          <a:stretch>
            <a:fillRect/>
          </a:stretch>
        </p:blipFill>
        <p:spPr bwMode="auto">
          <a:xfrm>
            <a:off x="1581150" y="1319877"/>
            <a:ext cx="90297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Line 11">
            <a:extLst>
              <a:ext uri="{FF2B5EF4-FFF2-40B4-BE49-F238E27FC236}">
                <a16:creationId xmlns:a16="http://schemas.microsoft.com/office/drawing/2014/main" id="{FA6E189D-F700-47F1-BF67-7F899AF15C1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0407" y="1575595"/>
            <a:ext cx="1527175" cy="2697162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19" name="Овал 10">
            <a:extLst>
              <a:ext uri="{FF2B5EF4-FFF2-40B4-BE49-F238E27FC236}">
                <a16:creationId xmlns:a16="http://schemas.microsoft.com/office/drawing/2014/main" id="{7C81D04D-8212-4C41-BDBF-EC4D1FAD7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0179" y="2027237"/>
            <a:ext cx="107996" cy="112281"/>
          </a:xfrm>
          <a:prstGeom prst="ellipse">
            <a:avLst/>
          </a:prstGeom>
          <a:solidFill>
            <a:srgbClr val="C0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320" name="Овал 11">
            <a:extLst>
              <a:ext uri="{FF2B5EF4-FFF2-40B4-BE49-F238E27FC236}">
                <a16:creationId xmlns:a16="http://schemas.microsoft.com/office/drawing/2014/main" id="{DC806A07-E473-4DCD-AB22-2161A559D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9429" y="4016130"/>
            <a:ext cx="125088" cy="120865"/>
          </a:xfrm>
          <a:prstGeom prst="ellipse">
            <a:avLst/>
          </a:prstGeom>
          <a:solidFill>
            <a:srgbClr val="C0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91451887-639D-4A1E-9C0B-DBA367F08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9100A01F-AC9E-43D0-80F8-AB14442403A4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  <p:sp>
        <p:nvSpPr>
          <p:cNvPr id="481282" name="Rectangle 2">
            <a:extLst>
              <a:ext uri="{FF2B5EF4-FFF2-40B4-BE49-F238E27FC236}">
                <a16:creationId xmlns:a16="http://schemas.microsoft.com/office/drawing/2014/main" id="{7950E851-A0C4-4B26-A909-F9506FE79603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919289" y="260351"/>
            <a:ext cx="813752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ru-RU" sz="3200" b="1" dirty="0">
              <a:solidFill>
                <a:srgbClr val="E1730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3316" name="Text Box 3">
            <a:extLst>
              <a:ext uri="{FF2B5EF4-FFF2-40B4-BE49-F238E27FC236}">
                <a16:creationId xmlns:a16="http://schemas.microsoft.com/office/drawing/2014/main" id="{9337BD86-C387-4018-964F-28CD3BF26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1916113"/>
            <a:ext cx="30241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  <p:pic>
        <p:nvPicPr>
          <p:cNvPr id="13317" name="Рисунок 2">
            <a:extLst>
              <a:ext uri="{FF2B5EF4-FFF2-40B4-BE49-F238E27FC236}">
                <a16:creationId xmlns:a16="http://schemas.microsoft.com/office/drawing/2014/main" id="{EC1ADD12-D1EB-4629-ACC2-639DB944B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9" t="43788" r="5115" b="31801"/>
          <a:stretch>
            <a:fillRect/>
          </a:stretch>
        </p:blipFill>
        <p:spPr bwMode="auto">
          <a:xfrm>
            <a:off x="1581150" y="215900"/>
            <a:ext cx="90297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Line 11">
            <a:extLst>
              <a:ext uri="{FF2B5EF4-FFF2-40B4-BE49-F238E27FC236}">
                <a16:creationId xmlns:a16="http://schemas.microsoft.com/office/drawing/2014/main" id="{FA6E189D-F700-47F1-BF67-7F899AF15C1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69276" y="515938"/>
            <a:ext cx="1527175" cy="2697162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19" name="Овал 10">
            <a:extLst>
              <a:ext uri="{FF2B5EF4-FFF2-40B4-BE49-F238E27FC236}">
                <a16:creationId xmlns:a16="http://schemas.microsoft.com/office/drawing/2014/main" id="{7C81D04D-8212-4C41-BDBF-EC4D1FAD7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0180" y="941033"/>
            <a:ext cx="126236" cy="111481"/>
          </a:xfrm>
          <a:prstGeom prst="ellipse">
            <a:avLst/>
          </a:prstGeom>
          <a:solidFill>
            <a:srgbClr val="C00000"/>
          </a:solidFill>
          <a:ln w="9525" algn="ctr">
            <a:solidFill>
              <a:srgbClr val="000000"/>
            </a:solidFill>
            <a:round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320" name="Овал 11">
            <a:extLst>
              <a:ext uri="{FF2B5EF4-FFF2-40B4-BE49-F238E27FC236}">
                <a16:creationId xmlns:a16="http://schemas.microsoft.com/office/drawing/2014/main" id="{DC806A07-E473-4DCD-AB22-2161A559D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552" y="2924177"/>
            <a:ext cx="116210" cy="85354"/>
          </a:xfrm>
          <a:prstGeom prst="ellipse">
            <a:avLst/>
          </a:prstGeom>
          <a:solidFill>
            <a:srgbClr val="C00000"/>
          </a:solidFill>
          <a:ln w="9525" algn="ctr">
            <a:solidFill>
              <a:srgbClr val="000000"/>
            </a:solidFill>
            <a:round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321" name="TextBox 3">
            <a:extLst>
              <a:ext uri="{FF2B5EF4-FFF2-40B4-BE49-F238E27FC236}">
                <a16:creationId xmlns:a16="http://schemas.microsoft.com/office/drawing/2014/main" id="{CD1F9D41-9E2F-4A35-AE36-F55AE7FCF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150" y="1739106"/>
            <a:ext cx="6035891" cy="5540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dirty="0">
              <a:solidFill>
                <a:srgbClr val="000000"/>
              </a:solidFill>
            </a:endParaRPr>
          </a:p>
          <a:p>
            <a:r>
              <a:rPr lang="ru-RU" altLang="ru-RU" dirty="0">
                <a:solidFill>
                  <a:srgbClr val="000000"/>
                </a:solidFill>
              </a:rPr>
              <a:t>Координаты точек на графике (-2; 2)   (2; -5)</a:t>
            </a:r>
          </a:p>
          <a:p>
            <a:endParaRPr lang="ru-RU" altLang="ru-RU" dirty="0">
              <a:solidFill>
                <a:srgbClr val="000000"/>
              </a:solidFill>
            </a:endParaRPr>
          </a:p>
          <a:p>
            <a:r>
              <a:rPr lang="ru-RU" altLang="ru-RU" dirty="0">
                <a:solidFill>
                  <a:srgbClr val="000000"/>
                </a:solidFill>
              </a:rPr>
              <a:t>-</a:t>
            </a:r>
            <a:r>
              <a:rPr lang="ru-RU" altLang="ru-RU" sz="2000" dirty="0">
                <a:solidFill>
                  <a:srgbClr val="000000"/>
                </a:solidFill>
              </a:rPr>
              <a:t>2к + в = 2</a:t>
            </a:r>
          </a:p>
          <a:p>
            <a:r>
              <a:rPr lang="ru-RU" altLang="ru-RU" sz="2000" dirty="0">
                <a:solidFill>
                  <a:srgbClr val="000000"/>
                </a:solidFill>
              </a:rPr>
              <a:t> 2к + в = -5</a:t>
            </a:r>
          </a:p>
          <a:p>
            <a:endParaRPr lang="ru-RU" altLang="ru-RU" sz="2000" dirty="0">
              <a:solidFill>
                <a:srgbClr val="000000"/>
              </a:solidFill>
            </a:endParaRPr>
          </a:p>
          <a:p>
            <a:r>
              <a:rPr lang="ru-RU" altLang="ru-RU" sz="2000" dirty="0">
                <a:solidFill>
                  <a:srgbClr val="000000"/>
                </a:solidFill>
              </a:rPr>
              <a:t>Решим методом сложения</a:t>
            </a:r>
          </a:p>
          <a:p>
            <a:r>
              <a:rPr lang="ru-RU" altLang="ru-RU" sz="2000" dirty="0">
                <a:solidFill>
                  <a:srgbClr val="000000"/>
                </a:solidFill>
              </a:rPr>
              <a:t>2в = - 3</a:t>
            </a:r>
          </a:p>
          <a:p>
            <a:r>
              <a:rPr lang="ru-RU" altLang="ru-RU" sz="2000" dirty="0">
                <a:solidFill>
                  <a:srgbClr val="000000"/>
                </a:solidFill>
              </a:rPr>
              <a:t>в = - 1,5</a:t>
            </a:r>
          </a:p>
          <a:p>
            <a:r>
              <a:rPr lang="ru-RU" altLang="ru-RU" sz="2000" dirty="0">
                <a:solidFill>
                  <a:srgbClr val="000000"/>
                </a:solidFill>
              </a:rPr>
              <a:t>Найдем значение коэффициента к</a:t>
            </a:r>
          </a:p>
          <a:p>
            <a:r>
              <a:rPr lang="ru-RU" altLang="ru-RU" sz="2000" dirty="0">
                <a:solidFill>
                  <a:srgbClr val="000000"/>
                </a:solidFill>
              </a:rPr>
              <a:t>2к – 1,5 = -5</a:t>
            </a:r>
          </a:p>
          <a:p>
            <a:r>
              <a:rPr lang="ru-RU" altLang="ru-RU" sz="2000" dirty="0">
                <a:solidFill>
                  <a:srgbClr val="000000"/>
                </a:solidFill>
              </a:rPr>
              <a:t>2к = - 5 + 1,5</a:t>
            </a:r>
          </a:p>
          <a:p>
            <a:r>
              <a:rPr lang="ru-RU" altLang="ru-RU" sz="2000" dirty="0">
                <a:solidFill>
                  <a:srgbClr val="000000"/>
                </a:solidFill>
              </a:rPr>
              <a:t>2к = - 3,5 </a:t>
            </a:r>
            <a:r>
              <a:rPr lang="en-US" altLang="ru-RU" sz="2000" dirty="0">
                <a:solidFill>
                  <a:srgbClr val="000000"/>
                </a:solidFill>
              </a:rPr>
              <a:t>| </a:t>
            </a:r>
            <a:r>
              <a:rPr lang="ru-RU" altLang="ru-RU" sz="2000" dirty="0">
                <a:solidFill>
                  <a:srgbClr val="000000"/>
                </a:solidFill>
              </a:rPr>
              <a:t>: 2</a:t>
            </a:r>
          </a:p>
          <a:p>
            <a:r>
              <a:rPr lang="ru-RU" altLang="ru-RU" sz="2000" dirty="0">
                <a:solidFill>
                  <a:srgbClr val="000000"/>
                </a:solidFill>
              </a:rPr>
              <a:t>к = - 1,75</a:t>
            </a:r>
          </a:p>
          <a:p>
            <a:r>
              <a:rPr lang="ru-RU" altLang="ru-RU" sz="2000" dirty="0">
                <a:solidFill>
                  <a:srgbClr val="000000"/>
                </a:solidFill>
              </a:rPr>
              <a:t>Значит функция имеет вид  </a:t>
            </a:r>
            <a:r>
              <a:rPr lang="en-US" altLang="ru-RU" sz="2000" b="1" dirty="0">
                <a:solidFill>
                  <a:srgbClr val="000000"/>
                </a:solidFill>
              </a:rPr>
              <a:t>f(x) </a:t>
            </a:r>
            <a:r>
              <a:rPr lang="ru-RU" altLang="ru-RU" sz="2000" b="1" dirty="0">
                <a:solidFill>
                  <a:srgbClr val="000000"/>
                </a:solidFill>
              </a:rPr>
              <a:t>= -1,75х – 1,5</a:t>
            </a:r>
            <a:endParaRPr lang="en-US" altLang="ru-RU" sz="2000" b="1" dirty="0">
              <a:solidFill>
                <a:srgbClr val="000000"/>
              </a:solidFill>
            </a:endParaRPr>
          </a:p>
          <a:p>
            <a:r>
              <a:rPr lang="ru-RU" altLang="ru-RU" sz="2000" b="1" dirty="0">
                <a:solidFill>
                  <a:srgbClr val="000000"/>
                </a:solidFill>
              </a:rPr>
              <a:t> </a:t>
            </a:r>
          </a:p>
          <a:p>
            <a:endParaRPr lang="ru-RU" altLang="ru-RU" sz="2000" dirty="0">
              <a:solidFill>
                <a:srgbClr val="000000"/>
              </a:solidFill>
            </a:endParaRPr>
          </a:p>
          <a:p>
            <a:endParaRPr lang="ru-RU" altLang="ru-RU" sz="2000" dirty="0">
              <a:solidFill>
                <a:srgbClr val="000000"/>
              </a:solidFill>
            </a:endParaRPr>
          </a:p>
        </p:txBody>
      </p:sp>
      <p:sp>
        <p:nvSpPr>
          <p:cNvPr id="2" name="Левая фигурная скобка 1">
            <a:extLst>
              <a:ext uri="{FF2B5EF4-FFF2-40B4-BE49-F238E27FC236}">
                <a16:creationId xmlns:a16="http://schemas.microsoft.com/office/drawing/2014/main" id="{D0A2E6ED-4168-4075-B422-14265E7F94C7}"/>
              </a:ext>
            </a:extLst>
          </p:cNvPr>
          <p:cNvSpPr/>
          <p:nvPr/>
        </p:nvSpPr>
        <p:spPr bwMode="auto">
          <a:xfrm>
            <a:off x="1451285" y="2638029"/>
            <a:ext cx="267794" cy="572293"/>
          </a:xfrm>
          <a:prstGeom prst="leftBrace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ru-RU">
              <a:latin typeface="Arial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2E34B66-6941-467C-9522-8CE149504119}"/>
              </a:ext>
            </a:extLst>
          </p:cNvPr>
          <p:cNvCxnSpPr>
            <a:cxnSpLocks/>
          </p:cNvCxnSpPr>
          <p:nvPr/>
        </p:nvCxnSpPr>
        <p:spPr bwMode="auto">
          <a:xfrm>
            <a:off x="8433296" y="1011209"/>
            <a:ext cx="8393" cy="539990"/>
          </a:xfrm>
          <a:prstGeom prst="line">
            <a:avLst/>
          </a:prstGeom>
          <a:ln w="38100">
            <a:solidFill>
              <a:srgbClr val="C00000"/>
            </a:solidFill>
            <a:prstDash val="dashDot"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FB264287-EFAC-46DC-8E22-01EED3FD3268}"/>
              </a:ext>
            </a:extLst>
          </p:cNvPr>
          <p:cNvCxnSpPr>
            <a:cxnSpLocks/>
            <a:stCxn id="13319" idx="1"/>
          </p:cNvCxnSpPr>
          <p:nvPr/>
        </p:nvCxnSpPr>
        <p:spPr bwMode="auto">
          <a:xfrm>
            <a:off x="8388667" y="957359"/>
            <a:ext cx="605257" cy="39415"/>
          </a:xfrm>
          <a:prstGeom prst="line">
            <a:avLst/>
          </a:prstGeom>
          <a:ln w="38100">
            <a:solidFill>
              <a:srgbClr val="C00000"/>
            </a:solidFill>
            <a:prstDash val="dashDot"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2F893967-1577-499E-B861-9490E5C2E70C}"/>
              </a:ext>
            </a:extLst>
          </p:cNvPr>
          <p:cNvCxnSpPr>
            <a:cxnSpLocks/>
          </p:cNvCxnSpPr>
          <p:nvPr/>
        </p:nvCxnSpPr>
        <p:spPr bwMode="auto">
          <a:xfrm>
            <a:off x="9542853" y="1551199"/>
            <a:ext cx="0" cy="1415655"/>
          </a:xfrm>
          <a:prstGeom prst="line">
            <a:avLst/>
          </a:prstGeom>
          <a:ln w="38100">
            <a:solidFill>
              <a:srgbClr val="C00000"/>
            </a:solidFill>
            <a:prstDash val="dashDot"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4552C97C-1D09-4521-9FC1-006789AEB687}"/>
              </a:ext>
            </a:extLst>
          </p:cNvPr>
          <p:cNvCxnSpPr>
            <a:cxnSpLocks/>
            <a:endCxn id="13320" idx="2"/>
          </p:cNvCxnSpPr>
          <p:nvPr/>
        </p:nvCxnSpPr>
        <p:spPr bwMode="auto">
          <a:xfrm>
            <a:off x="8990618" y="2966854"/>
            <a:ext cx="489934" cy="0"/>
          </a:xfrm>
          <a:prstGeom prst="line">
            <a:avLst/>
          </a:prstGeom>
          <a:ln w="38100">
            <a:solidFill>
              <a:srgbClr val="C00000"/>
            </a:solidFill>
            <a:prstDash val="dashDot"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21D07F9-D81F-41DF-83C4-53A5F41BD972}"/>
              </a:ext>
            </a:extLst>
          </p:cNvPr>
          <p:cNvSpPr txBox="1"/>
          <p:nvPr/>
        </p:nvSpPr>
        <p:spPr>
          <a:xfrm>
            <a:off x="8964295" y="806305"/>
            <a:ext cx="285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A911A7-FCCF-4853-8BE0-BC72F14AE1EB}"/>
              </a:ext>
            </a:extLst>
          </p:cNvPr>
          <p:cNvSpPr txBox="1"/>
          <p:nvPr/>
        </p:nvSpPr>
        <p:spPr>
          <a:xfrm>
            <a:off x="8290668" y="1546781"/>
            <a:ext cx="427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-2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4B2FA2-BC1A-4F9B-A818-C9AF8E8CDC07}"/>
              </a:ext>
            </a:extLst>
          </p:cNvPr>
          <p:cNvSpPr txBox="1"/>
          <p:nvPr/>
        </p:nvSpPr>
        <p:spPr>
          <a:xfrm>
            <a:off x="9529445" y="1215658"/>
            <a:ext cx="285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E4E58A-2037-4753-AD96-9BF288601D33}"/>
              </a:ext>
            </a:extLst>
          </p:cNvPr>
          <p:cNvSpPr txBox="1"/>
          <p:nvPr/>
        </p:nvSpPr>
        <p:spPr>
          <a:xfrm>
            <a:off x="8503862" y="2666320"/>
            <a:ext cx="427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-5</a:t>
            </a:r>
          </a:p>
        </p:txBody>
      </p:sp>
    </p:spTree>
    <p:extLst>
      <p:ext uri="{BB962C8B-B14F-4D97-AF65-F5344CB8AC3E}">
        <p14:creationId xmlns:p14="http://schemas.microsoft.com/office/powerpoint/2010/main" val="383355535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F2359A72-B014-4C12-80DB-A42CB7FAD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EDDBE0EA-4FD0-4A12-9E09-64624C96A5B9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  <p:sp>
        <p:nvSpPr>
          <p:cNvPr id="481282" name="Rectangle 2">
            <a:extLst>
              <a:ext uri="{FF2B5EF4-FFF2-40B4-BE49-F238E27FC236}">
                <a16:creationId xmlns:a16="http://schemas.microsoft.com/office/drawing/2014/main" id="{E1D10EFD-98D6-4FC5-AF6D-2F9CDC84FE50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919289" y="260351"/>
            <a:ext cx="813752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ru-RU" sz="3200" b="1" dirty="0">
              <a:solidFill>
                <a:srgbClr val="E1730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4340" name="Text Box 3">
            <a:extLst>
              <a:ext uri="{FF2B5EF4-FFF2-40B4-BE49-F238E27FC236}">
                <a16:creationId xmlns:a16="http://schemas.microsoft.com/office/drawing/2014/main" id="{7B46B589-6586-4516-894D-C5593B7AF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1916113"/>
            <a:ext cx="30241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  <p:pic>
        <p:nvPicPr>
          <p:cNvPr id="14341" name="Рисунок 2">
            <a:extLst>
              <a:ext uri="{FF2B5EF4-FFF2-40B4-BE49-F238E27FC236}">
                <a16:creationId xmlns:a16="http://schemas.microsoft.com/office/drawing/2014/main" id="{276E12A7-316F-4785-9457-EB2E4B6B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9" t="43788" r="5115" b="31801"/>
          <a:stretch>
            <a:fillRect/>
          </a:stretch>
        </p:blipFill>
        <p:spPr bwMode="auto">
          <a:xfrm>
            <a:off x="1581150" y="215900"/>
            <a:ext cx="90297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Line 11">
            <a:extLst>
              <a:ext uri="{FF2B5EF4-FFF2-40B4-BE49-F238E27FC236}">
                <a16:creationId xmlns:a16="http://schemas.microsoft.com/office/drawing/2014/main" id="{8A52287C-50CE-488E-800C-AA981613995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69276" y="515938"/>
            <a:ext cx="1527175" cy="2697162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3" name="Овал 10">
            <a:extLst>
              <a:ext uri="{FF2B5EF4-FFF2-40B4-BE49-F238E27FC236}">
                <a16:creationId xmlns:a16="http://schemas.microsoft.com/office/drawing/2014/main" id="{FEA7A460-E38C-4097-9ED5-1C514455A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6913" y="908051"/>
            <a:ext cx="144462" cy="144463"/>
          </a:xfrm>
          <a:prstGeom prst="ellipse">
            <a:avLst/>
          </a:prstGeom>
          <a:solidFill>
            <a:srgbClr val="C0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4344" name="Овал 11">
            <a:extLst>
              <a:ext uri="{FF2B5EF4-FFF2-40B4-BE49-F238E27FC236}">
                <a16:creationId xmlns:a16="http://schemas.microsoft.com/office/drawing/2014/main" id="{7BBF0A20-AFC5-4660-93F6-080C5F1D6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551" y="2924176"/>
            <a:ext cx="144463" cy="144463"/>
          </a:xfrm>
          <a:prstGeom prst="ellipse">
            <a:avLst/>
          </a:prstGeom>
          <a:solidFill>
            <a:srgbClr val="C0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4345" name="TextBox 3">
            <a:extLst>
              <a:ext uri="{FF2B5EF4-FFF2-40B4-BE49-F238E27FC236}">
                <a16:creationId xmlns:a16="http://schemas.microsoft.com/office/drawing/2014/main" id="{65F94378-14DF-485F-9269-B9319B5EF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150" y="1822451"/>
            <a:ext cx="6355487" cy="26776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2800" dirty="0">
                <a:solidFill>
                  <a:srgbClr val="000000"/>
                </a:solidFill>
              </a:rPr>
              <a:t>f(x) </a:t>
            </a:r>
            <a:r>
              <a:rPr lang="ru-RU" altLang="ru-RU" sz="2800" dirty="0">
                <a:solidFill>
                  <a:srgbClr val="000000"/>
                </a:solidFill>
              </a:rPr>
              <a:t>= -1,75х – 1,5</a:t>
            </a:r>
            <a:endParaRPr lang="en-US" altLang="ru-RU" sz="2800" dirty="0">
              <a:solidFill>
                <a:srgbClr val="000000"/>
              </a:solidFill>
            </a:endParaRPr>
          </a:p>
          <a:p>
            <a:r>
              <a:rPr lang="ru-RU" altLang="ru-RU" sz="2800" dirty="0">
                <a:solidFill>
                  <a:srgbClr val="000000"/>
                </a:solidFill>
              </a:rPr>
              <a:t> </a:t>
            </a:r>
          </a:p>
          <a:p>
            <a:r>
              <a:rPr lang="ru-RU" altLang="ru-RU" sz="2800" dirty="0">
                <a:solidFill>
                  <a:srgbClr val="000000"/>
                </a:solidFill>
              </a:rPr>
              <a:t>-1,75х – 1,5</a:t>
            </a:r>
            <a:r>
              <a:rPr lang="en-US" altLang="ru-RU" sz="2800" dirty="0">
                <a:solidFill>
                  <a:srgbClr val="000000"/>
                </a:solidFill>
              </a:rPr>
              <a:t> = 16</a:t>
            </a:r>
          </a:p>
          <a:p>
            <a:endParaRPr lang="en-US" altLang="ru-RU" sz="2800" dirty="0">
              <a:solidFill>
                <a:srgbClr val="000000"/>
              </a:solidFill>
            </a:endParaRPr>
          </a:p>
          <a:p>
            <a:r>
              <a:rPr lang="en-US" altLang="ru-RU" sz="2800" dirty="0">
                <a:solidFill>
                  <a:srgbClr val="000000"/>
                </a:solidFill>
              </a:rPr>
              <a:t>x = - 10</a:t>
            </a:r>
            <a:endParaRPr lang="ru-RU" altLang="ru-RU" sz="2800" dirty="0">
              <a:solidFill>
                <a:srgbClr val="000000"/>
              </a:solidFill>
            </a:endParaRPr>
          </a:p>
          <a:p>
            <a:endParaRPr lang="ru-RU" altLang="ru-RU" sz="2800" dirty="0">
              <a:solidFill>
                <a:srgbClr val="000000"/>
              </a:solidFill>
            </a:endParaRPr>
          </a:p>
        </p:txBody>
      </p:sp>
      <p:grpSp>
        <p:nvGrpSpPr>
          <p:cNvPr id="10" name="Group 201">
            <a:extLst>
              <a:ext uri="{FF2B5EF4-FFF2-40B4-BE49-F238E27FC236}">
                <a16:creationId xmlns:a16="http://schemas.microsoft.com/office/drawing/2014/main" id="{8AC13CC6-387E-4664-9AF1-EC161E2F3A3E}"/>
              </a:ext>
            </a:extLst>
          </p:cNvPr>
          <p:cNvGrpSpPr>
            <a:grpSpLocks/>
          </p:cNvGrpSpPr>
          <p:nvPr/>
        </p:nvGrpSpPr>
        <p:grpSpPr bwMode="auto">
          <a:xfrm>
            <a:off x="7599285" y="4992508"/>
            <a:ext cx="3671888" cy="584200"/>
            <a:chOff x="3024" y="1436"/>
            <a:chExt cx="2313" cy="368"/>
          </a:xfrm>
        </p:grpSpPr>
        <p:grpSp>
          <p:nvGrpSpPr>
            <p:cNvPr id="11" name="Group 202">
              <a:extLst>
                <a:ext uri="{FF2B5EF4-FFF2-40B4-BE49-F238E27FC236}">
                  <a16:creationId xmlns:a16="http://schemas.microsoft.com/office/drawing/2014/main" id="{D3F18BDD-30A8-4823-8903-F9D2F66436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0" y="1512"/>
              <a:ext cx="579" cy="236"/>
              <a:chOff x="1849" y="2478"/>
              <a:chExt cx="657" cy="374"/>
            </a:xfrm>
          </p:grpSpPr>
          <p:sp>
            <p:nvSpPr>
              <p:cNvPr id="25" name="Text Box 203">
                <a:extLst>
                  <a:ext uri="{FF2B5EF4-FFF2-40B4-BE49-F238E27FC236}">
                    <a16:creationId xmlns:a16="http://schemas.microsoft.com/office/drawing/2014/main" id="{81E8111E-E528-4811-9C30-444FEAB2BD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8" y="2491"/>
                <a:ext cx="274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26" name="Text Box 204">
                <a:extLst>
                  <a:ext uri="{FF2B5EF4-FFF2-40B4-BE49-F238E27FC236}">
                    <a16:creationId xmlns:a16="http://schemas.microsoft.com/office/drawing/2014/main" id="{D80175B0-8787-4325-AD22-06019E7A29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3" y="2478"/>
                <a:ext cx="183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х</a:t>
                </a:r>
              </a:p>
            </p:txBody>
          </p:sp>
          <p:sp>
            <p:nvSpPr>
              <p:cNvPr id="27" name="Text Box 205">
                <a:extLst>
                  <a:ext uri="{FF2B5EF4-FFF2-40B4-BE49-F238E27FC236}">
                    <a16:creationId xmlns:a16="http://schemas.microsoft.com/office/drawing/2014/main" id="{C09C45AB-DE2E-4D45-AF3E-AAE8DA8E46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9" y="2606"/>
                <a:ext cx="272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8" name="Text Box 206">
                <a:extLst>
                  <a:ext uri="{FF2B5EF4-FFF2-40B4-BE49-F238E27FC236}">
                    <a16:creationId xmlns:a16="http://schemas.microsoft.com/office/drawing/2014/main" id="{9C74370B-E34E-4B81-806B-A84730B5F0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8" y="2608"/>
                <a:ext cx="175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9" name="Text Box 207">
                <a:extLst>
                  <a:ext uri="{FF2B5EF4-FFF2-40B4-BE49-F238E27FC236}">
                    <a16:creationId xmlns:a16="http://schemas.microsoft.com/office/drawing/2014/main" id="{B408BC29-9E54-48FD-A99A-4797B92052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24" y="2592"/>
                <a:ext cx="182" cy="2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х</a:t>
                </a:r>
              </a:p>
            </p:txBody>
          </p:sp>
        </p:grpSp>
        <p:sp>
          <p:nvSpPr>
            <p:cNvPr id="12" name="Rectangle 208">
              <a:extLst>
                <a:ext uri="{FF2B5EF4-FFF2-40B4-BE49-F238E27FC236}">
                  <a16:creationId xmlns:a16="http://schemas.microsoft.com/office/drawing/2014/main" id="{63906475-957F-461A-A09C-2F65E74DE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455"/>
              <a:ext cx="2313" cy="342"/>
            </a:xfrm>
            <a:prstGeom prst="rect">
              <a:avLst/>
            </a:prstGeom>
            <a:solidFill>
              <a:srgbClr val="FFCCCC"/>
            </a:solidFill>
            <a:ln w="28575">
              <a:solidFill>
                <a:srgbClr val="FF99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" name="AutoShape 209">
              <a:extLst>
                <a:ext uri="{FF2B5EF4-FFF2-40B4-BE49-F238E27FC236}">
                  <a16:creationId xmlns:a16="http://schemas.microsoft.com/office/drawing/2014/main" id="{A9D1F9BC-7F57-4649-8899-E1153CCCA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4" y="1483"/>
              <a:ext cx="519" cy="287"/>
            </a:xfrm>
            <a:prstGeom prst="bevel">
              <a:avLst>
                <a:gd name="adj" fmla="val 12500"/>
              </a:avLst>
            </a:prstGeom>
            <a:solidFill>
              <a:srgbClr val="FF99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4" name="Text Box 210">
              <a:extLst>
                <a:ext uri="{FF2B5EF4-FFF2-40B4-BE49-F238E27FC236}">
                  <a16:creationId xmlns:a16="http://schemas.microsoft.com/office/drawing/2014/main" id="{6F716705-5598-470D-8479-359EFB31F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2" y="1466"/>
              <a:ext cx="48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В 9</a:t>
              </a:r>
            </a:p>
          </p:txBody>
        </p:sp>
        <p:sp>
          <p:nvSpPr>
            <p:cNvPr id="15" name="Rectangle 211">
              <a:extLst>
                <a:ext uri="{FF2B5EF4-FFF2-40B4-BE49-F238E27FC236}">
                  <a16:creationId xmlns:a16="http://schemas.microsoft.com/office/drawing/2014/main" id="{C64553BB-895E-412D-816E-DBFDF86D6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2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6" name="Rectangle 212">
              <a:extLst>
                <a:ext uri="{FF2B5EF4-FFF2-40B4-BE49-F238E27FC236}">
                  <a16:creationId xmlns:a16="http://schemas.microsoft.com/office/drawing/2014/main" id="{84D61228-6D70-4C3D-ABCF-58A7F1ED23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7" name="Rectangle 213">
              <a:extLst>
                <a:ext uri="{FF2B5EF4-FFF2-40B4-BE49-F238E27FC236}">
                  <a16:creationId xmlns:a16="http://schemas.microsoft.com/office/drawing/2014/main" id="{81C0225C-4398-46E3-8711-A9BE87CB5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214">
              <a:extLst>
                <a:ext uri="{FF2B5EF4-FFF2-40B4-BE49-F238E27FC236}">
                  <a16:creationId xmlns:a16="http://schemas.microsoft.com/office/drawing/2014/main" id="{3317D94E-3F90-4A86-9694-747952AAF3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9" name="Rectangle 215">
              <a:extLst>
                <a:ext uri="{FF2B5EF4-FFF2-40B4-BE49-F238E27FC236}">
                  <a16:creationId xmlns:a16="http://schemas.microsoft.com/office/drawing/2014/main" id="{AB57CBA0-2A0B-4770-968D-979DD3FCEC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8" y="1483"/>
              <a:ext cx="240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0" name="Rectangle 216">
              <a:extLst>
                <a:ext uri="{FF2B5EF4-FFF2-40B4-BE49-F238E27FC236}">
                  <a16:creationId xmlns:a16="http://schemas.microsoft.com/office/drawing/2014/main" id="{31ED8619-862A-4866-9C39-835A946FEC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8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1" name="Text Box 217">
              <a:extLst>
                <a:ext uri="{FF2B5EF4-FFF2-40B4-BE49-F238E27FC236}">
                  <a16:creationId xmlns:a16="http://schemas.microsoft.com/office/drawing/2014/main" id="{4166326B-E9EE-45A2-A6D2-D5A0084EFB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1436"/>
              <a:ext cx="30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 Box 218">
              <a:extLst>
                <a:ext uri="{FF2B5EF4-FFF2-40B4-BE49-F238E27FC236}">
                  <a16:creationId xmlns:a16="http://schemas.microsoft.com/office/drawing/2014/main" id="{56F70A86-D9C6-4460-B05D-E0038AD7DB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0" y="1439"/>
              <a:ext cx="30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 Box 219">
              <a:extLst>
                <a:ext uri="{FF2B5EF4-FFF2-40B4-BE49-F238E27FC236}">
                  <a16:creationId xmlns:a16="http://schemas.microsoft.com/office/drawing/2014/main" id="{53181ACF-8D7B-4D5B-9888-8FDC80BA15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3" y="1436"/>
              <a:ext cx="902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-  1  0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315A014-BE98-4302-A7EB-64FDDD835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02E1A6-6FE0-4F20-A57C-E9A7161E9254}" type="slidenum">
              <a:rPr lang="ru-RU" alt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81282" name="Rectangle 2">
            <a:extLst>
              <a:ext uri="{FF2B5EF4-FFF2-40B4-BE49-F238E27FC236}">
                <a16:creationId xmlns:a16="http://schemas.microsoft.com/office/drawing/2014/main" id="{E9B66644-8841-4992-96D2-61A60B1A7CD0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919289" y="260351"/>
            <a:ext cx="813752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3200" b="1" dirty="0">
              <a:solidFill>
                <a:srgbClr val="E1730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5364" name="Text Box 3">
            <a:extLst>
              <a:ext uri="{FF2B5EF4-FFF2-40B4-BE49-F238E27FC236}">
                <a16:creationId xmlns:a16="http://schemas.microsoft.com/office/drawing/2014/main" id="{B9BC51CE-8370-40F7-8C4E-DB6BEB97D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1916113"/>
            <a:ext cx="30241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15365" name="Рисунок 2">
            <a:extLst>
              <a:ext uri="{FF2B5EF4-FFF2-40B4-BE49-F238E27FC236}">
                <a16:creationId xmlns:a16="http://schemas.microsoft.com/office/drawing/2014/main" id="{4AFE879F-EEF1-48F2-AB6B-0A08F5078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9" t="43788" r="5115" b="31801"/>
          <a:stretch>
            <a:fillRect/>
          </a:stretch>
        </p:blipFill>
        <p:spPr bwMode="auto">
          <a:xfrm>
            <a:off x="1581150" y="182378"/>
            <a:ext cx="90297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Line 11">
            <a:extLst>
              <a:ext uri="{FF2B5EF4-FFF2-40B4-BE49-F238E27FC236}">
                <a16:creationId xmlns:a16="http://schemas.microsoft.com/office/drawing/2014/main" id="{18DE225E-2155-437C-87A0-D341574340E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69276" y="515938"/>
            <a:ext cx="1527175" cy="2697162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68" name="Овал 11">
            <a:extLst>
              <a:ext uri="{FF2B5EF4-FFF2-40B4-BE49-F238E27FC236}">
                <a16:creationId xmlns:a16="http://schemas.microsoft.com/office/drawing/2014/main" id="{6FF93B54-4181-4E39-ADC3-2606ADEE6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8013" y="2881498"/>
            <a:ext cx="115888" cy="143748"/>
          </a:xfrm>
          <a:prstGeom prst="ellipse">
            <a:avLst/>
          </a:prstGeom>
          <a:solidFill>
            <a:srgbClr val="C0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5369" name="TextBox 3">
            <a:extLst>
              <a:ext uri="{FF2B5EF4-FFF2-40B4-BE49-F238E27FC236}">
                <a16:creationId xmlns:a16="http://schemas.microsoft.com/office/drawing/2014/main" id="{2F32687A-524A-4C02-BFE9-A43592E84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700" y="1743075"/>
            <a:ext cx="4535488" cy="39703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solidFill>
                  <a:srgbClr val="000000"/>
                </a:solidFill>
              </a:rPr>
              <a:t>К = - 7 : 4 = - 1,75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28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solidFill>
                  <a:srgbClr val="000000"/>
                </a:solidFill>
              </a:rPr>
              <a:t>(-2; 2)      -1,75(-2) + в = 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solidFill>
                  <a:srgbClr val="000000"/>
                </a:solidFill>
              </a:rPr>
              <a:t>                 в = 2 - 3,5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solidFill>
                  <a:srgbClr val="000000"/>
                </a:solidFill>
              </a:rPr>
              <a:t>                 в = - 1,5 </a:t>
            </a:r>
            <a:endParaRPr lang="en-US" altLang="ru-RU" sz="28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28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2800" dirty="0">
                <a:solidFill>
                  <a:srgbClr val="000000"/>
                </a:solidFill>
              </a:rPr>
              <a:t>f(x) </a:t>
            </a:r>
            <a:r>
              <a:rPr lang="ru-RU" altLang="ru-RU" sz="2800" dirty="0">
                <a:solidFill>
                  <a:srgbClr val="000000"/>
                </a:solidFill>
              </a:rPr>
              <a:t>= -1,75х – 1,5</a:t>
            </a:r>
            <a:endParaRPr lang="en-US" altLang="ru-RU" sz="28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solidFill>
                  <a:srgbClr val="000000"/>
                </a:solidFill>
              </a:rPr>
              <a:t>-1,75х – 1,5</a:t>
            </a:r>
            <a:r>
              <a:rPr lang="en-US" altLang="ru-RU" sz="2800" dirty="0">
                <a:solidFill>
                  <a:srgbClr val="000000"/>
                </a:solidFill>
              </a:rPr>
              <a:t> = 16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2800" dirty="0">
                <a:solidFill>
                  <a:srgbClr val="000000"/>
                </a:solidFill>
              </a:rPr>
              <a:t>x = - 10 </a:t>
            </a:r>
            <a:endParaRPr lang="ru-RU" altLang="ru-RU" sz="2800" dirty="0">
              <a:solidFill>
                <a:srgbClr val="000000"/>
              </a:solidFill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A9C1E2-D81B-4132-BECF-63F5B947C6DC}"/>
              </a:ext>
            </a:extLst>
          </p:cNvPr>
          <p:cNvCxnSpPr>
            <a:cxnSpLocks/>
          </p:cNvCxnSpPr>
          <p:nvPr/>
        </p:nvCxnSpPr>
        <p:spPr bwMode="auto">
          <a:xfrm>
            <a:off x="8452979" y="946660"/>
            <a:ext cx="0" cy="2049747"/>
          </a:xfrm>
          <a:prstGeom prst="line">
            <a:avLst/>
          </a:prstGeom>
          <a:ln w="38100">
            <a:solidFill>
              <a:srgbClr val="FF3399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0D7E7392-342F-4B7F-A7C2-626A5A3460E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451852" y="2953014"/>
            <a:ext cx="1057274" cy="10096"/>
          </a:xfrm>
          <a:prstGeom prst="line">
            <a:avLst/>
          </a:prstGeom>
          <a:ln w="38100">
            <a:solidFill>
              <a:srgbClr val="FF3399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5044AB6-5C66-4821-B84A-B4E5D984CEEE}"/>
              </a:ext>
            </a:extLst>
          </p:cNvPr>
          <p:cNvSpPr txBox="1"/>
          <p:nvPr/>
        </p:nvSpPr>
        <p:spPr>
          <a:xfrm>
            <a:off x="8064502" y="1754813"/>
            <a:ext cx="3587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1EA0A0-7812-480D-B7AB-0B44DB2DD230}"/>
              </a:ext>
            </a:extLst>
          </p:cNvPr>
          <p:cNvSpPr txBox="1"/>
          <p:nvPr/>
        </p:nvSpPr>
        <p:spPr>
          <a:xfrm>
            <a:off x="8732838" y="2959893"/>
            <a:ext cx="3460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4</a:t>
            </a:r>
          </a:p>
        </p:txBody>
      </p:sp>
      <p:grpSp>
        <p:nvGrpSpPr>
          <p:cNvPr id="14" name="Group 201">
            <a:extLst>
              <a:ext uri="{FF2B5EF4-FFF2-40B4-BE49-F238E27FC236}">
                <a16:creationId xmlns:a16="http://schemas.microsoft.com/office/drawing/2014/main" id="{7701A4E4-413B-48F8-8572-84625A79BD80}"/>
              </a:ext>
            </a:extLst>
          </p:cNvPr>
          <p:cNvGrpSpPr>
            <a:grpSpLocks/>
          </p:cNvGrpSpPr>
          <p:nvPr/>
        </p:nvGrpSpPr>
        <p:grpSpPr bwMode="auto">
          <a:xfrm>
            <a:off x="7967664" y="5224462"/>
            <a:ext cx="3671888" cy="584200"/>
            <a:chOff x="3024" y="1436"/>
            <a:chExt cx="2313" cy="368"/>
          </a:xfrm>
        </p:grpSpPr>
        <p:grpSp>
          <p:nvGrpSpPr>
            <p:cNvPr id="15" name="Group 202">
              <a:extLst>
                <a:ext uri="{FF2B5EF4-FFF2-40B4-BE49-F238E27FC236}">
                  <a16:creationId xmlns:a16="http://schemas.microsoft.com/office/drawing/2014/main" id="{A4284C63-E257-4387-B04E-ECAE4F66D6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0" y="1512"/>
              <a:ext cx="579" cy="236"/>
              <a:chOff x="1849" y="2478"/>
              <a:chExt cx="657" cy="374"/>
            </a:xfrm>
          </p:grpSpPr>
          <p:sp>
            <p:nvSpPr>
              <p:cNvPr id="29" name="Text Box 203">
                <a:extLst>
                  <a:ext uri="{FF2B5EF4-FFF2-40B4-BE49-F238E27FC236}">
                    <a16:creationId xmlns:a16="http://schemas.microsoft.com/office/drawing/2014/main" id="{22908F33-7D3E-4119-8F11-B312E52891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8" y="2491"/>
                <a:ext cx="274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30" name="Text Box 204">
                <a:extLst>
                  <a:ext uri="{FF2B5EF4-FFF2-40B4-BE49-F238E27FC236}">
                    <a16:creationId xmlns:a16="http://schemas.microsoft.com/office/drawing/2014/main" id="{221DA3E1-EA49-47F2-9831-1EA65FB247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3" y="2478"/>
                <a:ext cx="183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х</a:t>
                </a:r>
              </a:p>
            </p:txBody>
          </p:sp>
          <p:sp>
            <p:nvSpPr>
              <p:cNvPr id="31" name="Text Box 205">
                <a:extLst>
                  <a:ext uri="{FF2B5EF4-FFF2-40B4-BE49-F238E27FC236}">
                    <a16:creationId xmlns:a16="http://schemas.microsoft.com/office/drawing/2014/main" id="{1B8E0EA4-2312-4D56-BFC1-CB1BFA2631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9" y="2606"/>
                <a:ext cx="272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2" name="Text Box 206">
                <a:extLst>
                  <a:ext uri="{FF2B5EF4-FFF2-40B4-BE49-F238E27FC236}">
                    <a16:creationId xmlns:a16="http://schemas.microsoft.com/office/drawing/2014/main" id="{72523727-00DC-493B-AC72-BFA8C17561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8" y="2608"/>
                <a:ext cx="175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33" name="Text Box 207">
                <a:extLst>
                  <a:ext uri="{FF2B5EF4-FFF2-40B4-BE49-F238E27FC236}">
                    <a16:creationId xmlns:a16="http://schemas.microsoft.com/office/drawing/2014/main" id="{E4C79FB5-C91E-4230-A251-7FFC2B25C7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24" y="2592"/>
                <a:ext cx="182" cy="2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х</a:t>
                </a:r>
              </a:p>
            </p:txBody>
          </p:sp>
        </p:grpSp>
        <p:sp>
          <p:nvSpPr>
            <p:cNvPr id="16" name="Rectangle 208">
              <a:extLst>
                <a:ext uri="{FF2B5EF4-FFF2-40B4-BE49-F238E27FC236}">
                  <a16:creationId xmlns:a16="http://schemas.microsoft.com/office/drawing/2014/main" id="{A44B31D6-2D50-42D7-840D-A71672854B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455"/>
              <a:ext cx="2313" cy="342"/>
            </a:xfrm>
            <a:prstGeom prst="rect">
              <a:avLst/>
            </a:prstGeom>
            <a:solidFill>
              <a:srgbClr val="FFCCCC"/>
            </a:solidFill>
            <a:ln w="28575">
              <a:solidFill>
                <a:srgbClr val="FF99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7" name="AutoShape 209">
              <a:extLst>
                <a:ext uri="{FF2B5EF4-FFF2-40B4-BE49-F238E27FC236}">
                  <a16:creationId xmlns:a16="http://schemas.microsoft.com/office/drawing/2014/main" id="{0FE88CD3-8DAF-4A48-8B03-241E6686C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4" y="1483"/>
              <a:ext cx="519" cy="287"/>
            </a:xfrm>
            <a:prstGeom prst="bevel">
              <a:avLst>
                <a:gd name="adj" fmla="val 12500"/>
              </a:avLst>
            </a:prstGeom>
            <a:solidFill>
              <a:srgbClr val="FF99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8" name="Text Box 210">
              <a:extLst>
                <a:ext uri="{FF2B5EF4-FFF2-40B4-BE49-F238E27FC236}">
                  <a16:creationId xmlns:a16="http://schemas.microsoft.com/office/drawing/2014/main" id="{FD7EF6B8-149B-43FC-BB8B-42E13ADCBF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2" y="1466"/>
              <a:ext cx="48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В 9</a:t>
              </a:r>
            </a:p>
          </p:txBody>
        </p:sp>
        <p:sp>
          <p:nvSpPr>
            <p:cNvPr id="19" name="Rectangle 211">
              <a:extLst>
                <a:ext uri="{FF2B5EF4-FFF2-40B4-BE49-F238E27FC236}">
                  <a16:creationId xmlns:a16="http://schemas.microsoft.com/office/drawing/2014/main" id="{13D01703-62EA-49EA-8F6A-7886D63E1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2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0" name="Rectangle 212">
              <a:extLst>
                <a:ext uri="{FF2B5EF4-FFF2-40B4-BE49-F238E27FC236}">
                  <a16:creationId xmlns:a16="http://schemas.microsoft.com/office/drawing/2014/main" id="{3EEDA1E7-34BB-48CA-8331-1AA294574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2" name="Rectangle 213">
              <a:extLst>
                <a:ext uri="{FF2B5EF4-FFF2-40B4-BE49-F238E27FC236}">
                  <a16:creationId xmlns:a16="http://schemas.microsoft.com/office/drawing/2014/main" id="{141C1D26-4D89-4845-A836-9B415587D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14">
              <a:extLst>
                <a:ext uri="{FF2B5EF4-FFF2-40B4-BE49-F238E27FC236}">
                  <a16:creationId xmlns:a16="http://schemas.microsoft.com/office/drawing/2014/main" id="{BDCE04A7-FDD5-48B3-93C2-7330BCCC8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4" name="Rectangle 215">
              <a:extLst>
                <a:ext uri="{FF2B5EF4-FFF2-40B4-BE49-F238E27FC236}">
                  <a16:creationId xmlns:a16="http://schemas.microsoft.com/office/drawing/2014/main" id="{9088AB75-13DC-4D29-B677-906BECCC6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8" y="1483"/>
              <a:ext cx="240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" name="Rectangle 216">
              <a:extLst>
                <a:ext uri="{FF2B5EF4-FFF2-40B4-BE49-F238E27FC236}">
                  <a16:creationId xmlns:a16="http://schemas.microsoft.com/office/drawing/2014/main" id="{D45D944F-D82F-4B63-8D25-7125D0F23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8" y="1483"/>
              <a:ext cx="239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6" name="Text Box 217">
              <a:extLst>
                <a:ext uri="{FF2B5EF4-FFF2-40B4-BE49-F238E27FC236}">
                  <a16:creationId xmlns:a16="http://schemas.microsoft.com/office/drawing/2014/main" id="{5DFD67A1-0E76-4EAF-B71E-9C58F17DFF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1436"/>
              <a:ext cx="30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 Box 218">
              <a:extLst>
                <a:ext uri="{FF2B5EF4-FFF2-40B4-BE49-F238E27FC236}">
                  <a16:creationId xmlns:a16="http://schemas.microsoft.com/office/drawing/2014/main" id="{D5F61806-BCEE-4FF5-A624-255E102B64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0" y="1439"/>
              <a:ext cx="30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219">
              <a:extLst>
                <a:ext uri="{FF2B5EF4-FFF2-40B4-BE49-F238E27FC236}">
                  <a16:creationId xmlns:a16="http://schemas.microsoft.com/office/drawing/2014/main" id="{C86BC280-269B-4EB5-9088-EBCD789AE4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3" y="1436"/>
              <a:ext cx="902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-  1  0</a:t>
              </a:r>
            </a:p>
          </p:txBody>
        </p:sp>
      </p:grpSp>
      <p:sp>
        <p:nvSpPr>
          <p:cNvPr id="15367" name="Овал 10">
            <a:extLst>
              <a:ext uri="{FF2B5EF4-FFF2-40B4-BE49-F238E27FC236}">
                <a16:creationId xmlns:a16="http://schemas.microsoft.com/office/drawing/2014/main" id="{B7CD336F-A13E-428E-B67A-0C9D1ECF9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0095" y="897386"/>
            <a:ext cx="106364" cy="134367"/>
          </a:xfrm>
          <a:prstGeom prst="ellipse">
            <a:avLst/>
          </a:prstGeom>
          <a:solidFill>
            <a:srgbClr val="C0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рава">
  <a:themeElements>
    <a:clrScheme name="Трава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Трава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рава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2740</TotalTime>
  <Words>1922</Words>
  <Application>Microsoft Office PowerPoint</Application>
  <PresentationFormat>Широкоэкранный</PresentationFormat>
  <Paragraphs>446</Paragraphs>
  <Slides>37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7" baseType="lpstr">
      <vt:lpstr>Arial</vt:lpstr>
      <vt:lpstr>Arial Black</vt:lpstr>
      <vt:lpstr>Calibri</vt:lpstr>
      <vt:lpstr>Cambria</vt:lpstr>
      <vt:lpstr>Cambria Math</vt:lpstr>
      <vt:lpstr>Times New Roman</vt:lpstr>
      <vt:lpstr>Times New Roman</vt:lpstr>
      <vt:lpstr>Wingdings</vt:lpstr>
      <vt:lpstr>1_Трава</vt:lpstr>
      <vt:lpstr>Формула</vt:lpstr>
      <vt:lpstr>Презентация PowerPoint</vt:lpstr>
      <vt:lpstr>Изменения в КИМах ЕГЭ -  2022</vt:lpstr>
      <vt:lpstr>Задание №9</vt:lpstr>
      <vt:lpstr>Функции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Полегенько Анастасия Михайловна</dc:creator>
  <cp:lastModifiedBy>Полегенько Анастасия Михайловна</cp:lastModifiedBy>
  <cp:revision>13</cp:revision>
  <dcterms:created xsi:type="dcterms:W3CDTF">2021-11-11T09:34:27Z</dcterms:created>
  <dcterms:modified xsi:type="dcterms:W3CDTF">2021-11-20T04:03:24Z</dcterms:modified>
</cp:coreProperties>
</file>